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ndara" panose="020E050203030302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Meddon" panose="02000000000000000000" pitchFamily="2" charset="0"/>
      <p:regular r:id="rId29"/>
    </p:embeddedFont>
    <p:embeddedFont>
      <p:font typeface="Open Sans" panose="020B0606030504020204" pitchFamily="34" charset="0"/>
      <p:regular r:id="rId30"/>
      <p:bold r:id="rId31"/>
      <p:italic r:id="rId32"/>
      <p:boldItalic r:id="rId33"/>
    </p:embeddedFont>
    <p:embeddedFont>
      <p:font typeface="PT Sans" panose="020B0503020203020204" pitchFamily="34" charset="0"/>
      <p:regular r:id="rId34"/>
      <p:bold r:id="rId35"/>
      <p:italic r:id="rId36"/>
      <p:boldItalic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E07C51-648F-4686-97BF-778E6164CC07}">
  <a:tblStyle styleId="{0EE07C51-648F-4686-97BF-778E6164CC07}"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4E7"/>
          </a:solidFill>
        </a:fill>
      </a:tcStyle>
    </a:wholeTbl>
    <a:band1H>
      <a:tcTxStyle/>
      <a:tcStyle>
        <a:tcBdr/>
        <a:fill>
          <a:solidFill>
            <a:srgbClr val="DBE9CB"/>
          </a:solidFill>
        </a:fill>
      </a:tcStyle>
    </a:band1H>
    <a:band2H>
      <a:tcTxStyle/>
      <a:tcStyle>
        <a:tcBdr/>
      </a:tcStyle>
    </a:band2H>
    <a:band1V>
      <a:tcTxStyle/>
      <a:tcStyle>
        <a:tcBdr/>
        <a:fill>
          <a:solidFill>
            <a:srgbClr val="DBE9C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3" name="Google Shape;173;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2" name="Google Shape;182;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1" name="Google Shape;191;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0" name="Google Shape;200;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cxnSp>
          <p:nvCxnSpPr>
            <p:cNvPr id="28" name="Google Shape;28;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2"/>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2"/>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12"/>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08" name="Google Shape;108;p1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1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23" name="Google Shape;123;p1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6"/>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5"/>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6"/>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6"/>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6"/>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9"/>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a:spLocks noGrp="1"/>
          </p:cNvSpPr>
          <p:nvPr>
            <p:ph type="pic" idx="2"/>
          </p:nvPr>
        </p:nvSpPr>
        <p:spPr>
          <a:xfrm>
            <a:off x="677334" y="609600"/>
            <a:ext cx="8596668" cy="3845718"/>
          </a:xfrm>
          <a:prstGeom prst="rect">
            <a:avLst/>
          </a:prstGeom>
          <a:noFill/>
          <a:ln>
            <a:noFill/>
          </a:ln>
        </p:spPr>
      </p:sp>
      <p:sp>
        <p:nvSpPr>
          <p:cNvPr id="90" name="Google Shape;90;p1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siso.org.sg/" TargetMode="Externa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siso.edu.sg/courses"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ervice2.mom.gov.sg/efeedback/Forms/eFeedbackWithReferrer.aspx?option=2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om.gov.sg/workplace-safety-health/applications-registrations/competent-person/renew-certificate/Pages/workplace-sho-renewal.aspx#criteri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om.gov.sg/eservices/services/submit-sd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admin@siso.org.sg" TargetMode="Externa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ctrTitle"/>
          </p:nvPr>
        </p:nvSpPr>
        <p:spPr>
          <a:xfrm>
            <a:off x="1120111" y="651300"/>
            <a:ext cx="7321826" cy="1480930"/>
          </a:xfrm>
          <a:prstGeom prst="rect">
            <a:avLst/>
          </a:prstGeom>
          <a:noFill/>
          <a:ln>
            <a:noFill/>
          </a:ln>
        </p:spPr>
        <p:txBody>
          <a:bodyPr spcFirstLastPara="1" wrap="square" lIns="91425" tIns="45700" rIns="91425" bIns="45700" anchor="b" anchorCtr="0">
            <a:normAutofit fontScale="90000"/>
          </a:bodyPr>
          <a:lstStyle/>
          <a:p>
            <a:pPr marL="0" lvl="0" indent="0" algn="r" rtl="0">
              <a:spcBef>
                <a:spcPts val="0"/>
              </a:spcBef>
              <a:spcAft>
                <a:spcPts val="0"/>
              </a:spcAft>
              <a:buClr>
                <a:schemeClr val="accent1"/>
              </a:buClr>
              <a:buSzPct val="100000"/>
              <a:buFont typeface="Trebuchet MS"/>
              <a:buNone/>
            </a:pPr>
            <a:r>
              <a:rPr lang="en-US" sz="4800" b="1"/>
              <a:t>Update on CPD for WSHOs </a:t>
            </a:r>
            <a:br>
              <a:rPr lang="en-US" sz="4800" b="1"/>
            </a:br>
            <a:r>
              <a:rPr lang="en-US" sz="4800" b="1"/>
              <a:t>on SDUs for Category 2</a:t>
            </a:r>
            <a:endParaRPr/>
          </a:p>
        </p:txBody>
      </p:sp>
      <p:sp>
        <p:nvSpPr>
          <p:cNvPr id="148" name="Google Shape;148;p18"/>
          <p:cNvSpPr txBox="1">
            <a:spLocks noGrp="1"/>
          </p:cNvSpPr>
          <p:nvPr>
            <p:ph type="subTitle" idx="1"/>
          </p:nvPr>
        </p:nvSpPr>
        <p:spPr>
          <a:xfrm>
            <a:off x="5234244" y="2338293"/>
            <a:ext cx="3292176" cy="365125"/>
          </a:xfrm>
          <a:prstGeom prst="rect">
            <a:avLst/>
          </a:prstGeom>
          <a:noFill/>
          <a:ln>
            <a:noFill/>
          </a:ln>
        </p:spPr>
        <p:txBody>
          <a:bodyPr spcFirstLastPara="1" wrap="square" lIns="91425" tIns="45700" rIns="91425" bIns="45700" anchor="t" anchorCtr="0">
            <a:normAutofit lnSpcReduction="10000"/>
          </a:bodyPr>
          <a:lstStyle/>
          <a:p>
            <a:pPr marL="0" lvl="0" indent="0" algn="r" rtl="0">
              <a:spcBef>
                <a:spcPts val="0"/>
              </a:spcBef>
              <a:spcAft>
                <a:spcPts val="0"/>
              </a:spcAft>
              <a:buSzPts val="1440"/>
              <a:buNone/>
            </a:pPr>
            <a:r>
              <a:rPr lang="en-US"/>
              <a:t>16 February 2024</a:t>
            </a:r>
            <a:endParaRPr/>
          </a:p>
        </p:txBody>
      </p:sp>
      <p:pic>
        <p:nvPicPr>
          <p:cNvPr id="149" name="Google Shape;149;p18" descr="Shape&#10;&#10;Description automatically generated"/>
          <p:cNvPicPr preferRelativeResize="0"/>
          <p:nvPr/>
        </p:nvPicPr>
        <p:blipFill rotWithShape="1">
          <a:blip r:embed="rId3">
            <a:alphaModFix/>
          </a:blip>
          <a:srcRect/>
          <a:stretch/>
        </p:blipFill>
        <p:spPr>
          <a:xfrm>
            <a:off x="4178276" y="2338293"/>
            <a:ext cx="1917724" cy="1889553"/>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555547" y="4635952"/>
            <a:ext cx="1469332" cy="1495727"/>
          </a:xfrm>
          <a:prstGeom prst="rect">
            <a:avLst/>
          </a:prstGeom>
          <a:noFill/>
          <a:ln>
            <a:noFill/>
          </a:ln>
        </p:spPr>
      </p:pic>
      <p:pic>
        <p:nvPicPr>
          <p:cNvPr id="151" name="Google Shape;151;p18"/>
          <p:cNvPicPr preferRelativeResize="0"/>
          <p:nvPr/>
        </p:nvPicPr>
        <p:blipFill rotWithShape="1">
          <a:blip r:embed="rId5">
            <a:alphaModFix/>
          </a:blip>
          <a:srcRect/>
          <a:stretch/>
        </p:blipFill>
        <p:spPr>
          <a:xfrm>
            <a:off x="6697964" y="4528357"/>
            <a:ext cx="1256411" cy="1495727"/>
          </a:xfrm>
          <a:prstGeom prst="rect">
            <a:avLst/>
          </a:prstGeom>
          <a:noFill/>
          <a:ln>
            <a:noFill/>
          </a:ln>
        </p:spPr>
      </p:pic>
      <p:pic>
        <p:nvPicPr>
          <p:cNvPr id="152" name="Google Shape;152;p18"/>
          <p:cNvPicPr preferRelativeResize="0"/>
          <p:nvPr/>
        </p:nvPicPr>
        <p:blipFill rotWithShape="1">
          <a:blip r:embed="rId6">
            <a:alphaModFix/>
          </a:blip>
          <a:srcRect/>
          <a:stretch/>
        </p:blipFill>
        <p:spPr>
          <a:xfrm>
            <a:off x="2190552" y="4725771"/>
            <a:ext cx="1469332" cy="1405908"/>
          </a:xfrm>
          <a:prstGeom prst="rect">
            <a:avLst/>
          </a:prstGeom>
          <a:noFill/>
          <a:ln>
            <a:noFill/>
          </a:ln>
        </p:spPr>
      </p:pic>
      <p:sp>
        <p:nvSpPr>
          <p:cNvPr id="153" name="Google Shape;153;p18"/>
          <p:cNvSpPr txBox="1"/>
          <p:nvPr/>
        </p:nvSpPr>
        <p:spPr>
          <a:xfrm>
            <a:off x="2106019" y="6102315"/>
            <a:ext cx="163839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dk1"/>
                </a:solidFill>
                <a:latin typeface="Trebuchet MS"/>
                <a:ea typeface="Trebuchet MS"/>
                <a:cs typeface="Trebuchet MS"/>
                <a:sym typeface="Trebuchet MS"/>
              </a:rPr>
              <a:t>Chow Choy Wah</a:t>
            </a:r>
            <a:endParaRPr/>
          </a:p>
        </p:txBody>
      </p:sp>
      <p:sp>
        <p:nvSpPr>
          <p:cNvPr id="154" name="Google Shape;154;p18"/>
          <p:cNvSpPr txBox="1"/>
          <p:nvPr/>
        </p:nvSpPr>
        <p:spPr>
          <a:xfrm>
            <a:off x="4616791" y="6116258"/>
            <a:ext cx="134684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rebuchet MS"/>
                <a:ea typeface="Trebuchet MS"/>
                <a:cs typeface="Trebuchet MS"/>
                <a:sym typeface="Trebuchet MS"/>
              </a:rPr>
              <a:t>Lim Sui Soon</a:t>
            </a:r>
            <a:endParaRPr/>
          </a:p>
        </p:txBody>
      </p:sp>
      <p:sp>
        <p:nvSpPr>
          <p:cNvPr id="155" name="Google Shape;155;p18"/>
          <p:cNvSpPr txBox="1"/>
          <p:nvPr/>
        </p:nvSpPr>
        <p:spPr>
          <a:xfrm>
            <a:off x="6697964" y="6037423"/>
            <a:ext cx="139942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rebuchet MS"/>
                <a:ea typeface="Trebuchet MS"/>
                <a:cs typeface="Trebuchet MS"/>
                <a:sym typeface="Trebuchet MS"/>
              </a:rPr>
              <a:t>Roger Lim BC</a:t>
            </a:r>
            <a:endParaRPr/>
          </a:p>
        </p:txBody>
      </p:sp>
      <p:sp>
        <p:nvSpPr>
          <p:cNvPr id="156" name="Google Shape;156;p18"/>
          <p:cNvSpPr txBox="1"/>
          <p:nvPr/>
        </p:nvSpPr>
        <p:spPr>
          <a:xfrm>
            <a:off x="3538331" y="165233"/>
            <a:ext cx="27975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SISO members only event</a:t>
            </a:r>
            <a:endParaRPr/>
          </a:p>
        </p:txBody>
      </p:sp>
      <p:sp>
        <p:nvSpPr>
          <p:cNvPr id="157" name="Google Shape;157;p18"/>
          <p:cNvSpPr txBox="1"/>
          <p:nvPr/>
        </p:nvSpPr>
        <p:spPr>
          <a:xfrm>
            <a:off x="3159473" y="6538878"/>
            <a:ext cx="4794902" cy="307777"/>
          </a:xfrm>
          <a:prstGeom prst="rect">
            <a:avLst/>
          </a:prstGeom>
          <a:solidFill>
            <a:srgbClr val="D4ECA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rebuchet MS"/>
                <a:ea typeface="Trebuchet MS"/>
                <a:cs typeface="Trebuchet MS"/>
                <a:sym typeface="Trebuchet MS"/>
              </a:rPr>
              <a:t>SISO representatives to the CPD Board with MOM &amp; WSHC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a:spLocks noGrp="1"/>
          </p:cNvSpPr>
          <p:nvPr>
            <p:ph type="title"/>
          </p:nvPr>
        </p:nvSpPr>
        <p:spPr>
          <a:xfrm>
            <a:off x="0" y="35504"/>
            <a:ext cx="971053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F0"/>
              </a:buClr>
              <a:buSzPts val="2400"/>
              <a:buFont typeface="Trebuchet MS"/>
              <a:buNone/>
            </a:pPr>
            <a:r>
              <a:rPr lang="en-US" sz="2400" b="1">
                <a:solidFill>
                  <a:srgbClr val="00B0F0"/>
                </a:solidFill>
              </a:rPr>
              <a:t>Each time, you receive your certificate, please log in MOM portal </a:t>
            </a:r>
            <a:endParaRPr/>
          </a:p>
        </p:txBody>
      </p:sp>
      <p:sp>
        <p:nvSpPr>
          <p:cNvPr id="248" name="Google Shape;248;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Summary for WSHOs on SDUs Category 2 </a:t>
            </a:r>
            <a:endParaRPr/>
          </a:p>
        </p:txBody>
      </p:sp>
      <p:pic>
        <p:nvPicPr>
          <p:cNvPr id="249" name="Google Shape;249;p27"/>
          <p:cNvPicPr preferRelativeResize="0"/>
          <p:nvPr/>
        </p:nvPicPr>
        <p:blipFill rotWithShape="1">
          <a:blip r:embed="rId3">
            <a:alphaModFix/>
          </a:blip>
          <a:srcRect/>
          <a:stretch/>
        </p:blipFill>
        <p:spPr>
          <a:xfrm>
            <a:off x="374100" y="715617"/>
            <a:ext cx="4416562" cy="4820692"/>
          </a:xfrm>
          <a:prstGeom prst="rect">
            <a:avLst/>
          </a:prstGeom>
          <a:noFill/>
          <a:ln>
            <a:noFill/>
          </a:ln>
        </p:spPr>
      </p:pic>
      <p:pic>
        <p:nvPicPr>
          <p:cNvPr id="250" name="Google Shape;250;p27"/>
          <p:cNvPicPr preferRelativeResize="0"/>
          <p:nvPr/>
        </p:nvPicPr>
        <p:blipFill rotWithShape="1">
          <a:blip r:embed="rId4">
            <a:alphaModFix/>
          </a:blip>
          <a:srcRect/>
          <a:stretch/>
        </p:blipFill>
        <p:spPr>
          <a:xfrm>
            <a:off x="6309988" y="715617"/>
            <a:ext cx="3947195" cy="3324889"/>
          </a:xfrm>
          <a:prstGeom prst="rect">
            <a:avLst/>
          </a:prstGeom>
          <a:noFill/>
          <a:ln>
            <a:noFill/>
          </a:ln>
        </p:spPr>
      </p:pic>
      <p:pic>
        <p:nvPicPr>
          <p:cNvPr id="251" name="Google Shape;251;p27"/>
          <p:cNvPicPr preferRelativeResize="0"/>
          <p:nvPr/>
        </p:nvPicPr>
        <p:blipFill rotWithShape="1">
          <a:blip r:embed="rId5">
            <a:alphaModFix/>
          </a:blip>
          <a:srcRect/>
          <a:stretch/>
        </p:blipFill>
        <p:spPr>
          <a:xfrm>
            <a:off x="5767507" y="4235026"/>
            <a:ext cx="5746953" cy="2121324"/>
          </a:xfrm>
          <a:prstGeom prst="rect">
            <a:avLst/>
          </a:prstGeom>
          <a:noFill/>
          <a:ln>
            <a:noFill/>
          </a:ln>
        </p:spPr>
      </p:pic>
      <p:sp>
        <p:nvSpPr>
          <p:cNvPr id="252" name="Google Shape;252;p27"/>
          <p:cNvSpPr txBox="1"/>
          <p:nvPr/>
        </p:nvSpPr>
        <p:spPr>
          <a:xfrm>
            <a:off x="543580" y="5536308"/>
            <a:ext cx="2913723" cy="95410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Trebuchet MS"/>
                <a:ea typeface="Trebuchet MS"/>
                <a:cs typeface="Trebuchet MS"/>
                <a:sym typeface="Trebuchet MS"/>
              </a:rPr>
              <a:t>https://www.mom.gov.sg/workplace-safety-and-health/wsh-professionals/workplace-safety-and-health-officer/renew-a-registration</a:t>
            </a:r>
            <a:endParaRPr/>
          </a:p>
        </p:txBody>
      </p:sp>
      <p:sp>
        <p:nvSpPr>
          <p:cNvPr id="253" name="Google Shape;253;p27"/>
          <p:cNvSpPr/>
          <p:nvPr/>
        </p:nvSpPr>
        <p:spPr>
          <a:xfrm>
            <a:off x="5039139" y="2156791"/>
            <a:ext cx="765313" cy="365125"/>
          </a:xfrm>
          <a:prstGeom prst="rightArrow">
            <a:avLst>
              <a:gd name="adj1" fmla="val 50000"/>
              <a:gd name="adj2" fmla="val 50000"/>
            </a:avLst>
          </a:prstGeom>
          <a:solidFill>
            <a:schemeClr val="accent1"/>
          </a:solidFill>
          <a:ln w="19050" cap="rnd" cmpd="sng">
            <a:solidFill>
              <a:srgbClr val="3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54" name="Google Shape;254;p27"/>
          <p:cNvSpPr/>
          <p:nvPr/>
        </p:nvSpPr>
        <p:spPr>
          <a:xfrm>
            <a:off x="8153400" y="3963090"/>
            <a:ext cx="503583" cy="469762"/>
          </a:xfrm>
          <a:prstGeom prst="downArrow">
            <a:avLst>
              <a:gd name="adj1" fmla="val 50000"/>
              <a:gd name="adj2" fmla="val 50000"/>
            </a:avLst>
          </a:prstGeom>
          <a:solidFill>
            <a:schemeClr val="accent1"/>
          </a:solidFill>
          <a:ln w="19050" cap="rnd" cmpd="sng">
            <a:solidFill>
              <a:srgbClr val="3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255" name="Google Shape;255;p27"/>
          <p:cNvPicPr preferRelativeResize="0"/>
          <p:nvPr/>
        </p:nvPicPr>
        <p:blipFill rotWithShape="1">
          <a:blip r:embed="rId6">
            <a:alphaModFix/>
          </a:blip>
          <a:srcRect/>
          <a:stretch/>
        </p:blipFill>
        <p:spPr>
          <a:xfrm>
            <a:off x="4062294" y="5035315"/>
            <a:ext cx="1705213" cy="16861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title"/>
          </p:nvPr>
        </p:nvSpPr>
        <p:spPr>
          <a:xfrm>
            <a:off x="669234" y="50532"/>
            <a:ext cx="11058939" cy="58176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70C0"/>
              </a:buClr>
              <a:buSzPct val="100000"/>
              <a:buFont typeface="Arial"/>
              <a:buNone/>
            </a:pPr>
            <a:r>
              <a:rPr lang="en-US" b="1">
                <a:solidFill>
                  <a:srgbClr val="0070C0"/>
                </a:solidFill>
                <a:latin typeface="Arial"/>
                <a:ea typeface="Arial"/>
                <a:cs typeface="Arial"/>
                <a:sym typeface="Arial"/>
              </a:rPr>
              <a:t>Category 2 – Check for Accredited courses</a:t>
            </a:r>
            <a:endParaRPr/>
          </a:p>
        </p:txBody>
      </p:sp>
      <p:sp>
        <p:nvSpPr>
          <p:cNvPr id="261" name="Google Shape;261;p28"/>
          <p:cNvSpPr txBox="1">
            <a:spLocks noGrp="1"/>
          </p:cNvSpPr>
          <p:nvPr>
            <p:ph type="body" idx="1"/>
          </p:nvPr>
        </p:nvSpPr>
        <p:spPr>
          <a:xfrm>
            <a:off x="838200" y="1030494"/>
            <a:ext cx="10515600" cy="218978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a:t>Check SDUs Courses from SISO website.</a:t>
            </a:r>
            <a:endParaRPr/>
          </a:p>
          <a:p>
            <a:pPr marL="742950" lvl="1" indent="-285750" algn="l" rtl="0">
              <a:spcBef>
                <a:spcPts val="1000"/>
              </a:spcBef>
              <a:spcAft>
                <a:spcPts val="0"/>
              </a:spcAft>
              <a:buSzPts val="1280"/>
              <a:buChar char="►"/>
            </a:pPr>
            <a:r>
              <a:rPr lang="en-US" sz="1600" u="sng">
                <a:solidFill>
                  <a:schemeClr val="hlink"/>
                </a:solidFill>
                <a:hlinkClick r:id="rId3"/>
              </a:rPr>
              <a:t>Singapore Institution of Safety Officers - Home (siso.org.sg)</a:t>
            </a:r>
            <a:endParaRPr sz="1600"/>
          </a:p>
          <a:p>
            <a:pPr marL="742950" lvl="1" indent="-204469" algn="l" rtl="0">
              <a:spcBef>
                <a:spcPts val="1000"/>
              </a:spcBef>
              <a:spcAft>
                <a:spcPts val="0"/>
              </a:spcAft>
              <a:buSzPts val="1280"/>
              <a:buNone/>
            </a:pPr>
            <a:endParaRPr/>
          </a:p>
        </p:txBody>
      </p:sp>
      <p:sp>
        <p:nvSpPr>
          <p:cNvPr id="262" name="Google Shape;262;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Summary for WSHOs on SDUs Category 2 </a:t>
            </a:r>
            <a:endParaRPr/>
          </a:p>
        </p:txBody>
      </p:sp>
      <p:cxnSp>
        <p:nvCxnSpPr>
          <p:cNvPr id="263" name="Google Shape;263;p28"/>
          <p:cNvCxnSpPr/>
          <p:nvPr/>
        </p:nvCxnSpPr>
        <p:spPr>
          <a:xfrm rot="10800000" flipH="1">
            <a:off x="6198703" y="4273887"/>
            <a:ext cx="2176670" cy="477079"/>
          </a:xfrm>
          <a:prstGeom prst="straightConnector1">
            <a:avLst/>
          </a:prstGeom>
          <a:noFill/>
          <a:ln w="57150" cap="flat" cmpd="sng">
            <a:solidFill>
              <a:schemeClr val="accent1"/>
            </a:solidFill>
            <a:prstDash val="solid"/>
            <a:round/>
            <a:headEnd type="none" w="sm" len="sm"/>
            <a:tailEnd type="triangle" w="med" len="med"/>
          </a:ln>
        </p:spPr>
      </p:cxnSp>
      <p:cxnSp>
        <p:nvCxnSpPr>
          <p:cNvPr id="264" name="Google Shape;264;p28"/>
          <p:cNvCxnSpPr/>
          <p:nvPr/>
        </p:nvCxnSpPr>
        <p:spPr>
          <a:xfrm>
            <a:off x="2445026" y="4393096"/>
            <a:ext cx="447261" cy="0"/>
          </a:xfrm>
          <a:prstGeom prst="straightConnector1">
            <a:avLst/>
          </a:prstGeom>
          <a:noFill/>
          <a:ln w="57150" cap="flat" cmpd="sng">
            <a:solidFill>
              <a:schemeClr val="accent1"/>
            </a:solidFill>
            <a:prstDash val="solid"/>
            <a:round/>
            <a:headEnd type="none" w="sm" len="sm"/>
            <a:tailEnd type="triangle" w="med" len="med"/>
          </a:ln>
        </p:spPr>
      </p:cxnSp>
      <p:sp>
        <p:nvSpPr>
          <p:cNvPr id="265" name="Google Shape;265;p28"/>
          <p:cNvSpPr txBox="1"/>
          <p:nvPr/>
        </p:nvSpPr>
        <p:spPr>
          <a:xfrm>
            <a:off x="522402" y="6024088"/>
            <a:ext cx="8581840"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To Look for 2024 Approved Courses with SDUs , log into this website to check       ( ensure course is within the Valid Dates )</a:t>
            </a:r>
            <a:endParaRPr/>
          </a:p>
        </p:txBody>
      </p:sp>
      <p:pic>
        <p:nvPicPr>
          <p:cNvPr id="266" name="Google Shape;266;p28"/>
          <p:cNvPicPr preferRelativeResize="0"/>
          <p:nvPr/>
        </p:nvPicPr>
        <p:blipFill rotWithShape="1">
          <a:blip r:embed="rId4">
            <a:alphaModFix/>
          </a:blip>
          <a:srcRect/>
          <a:stretch/>
        </p:blipFill>
        <p:spPr>
          <a:xfrm>
            <a:off x="2970818" y="2554357"/>
            <a:ext cx="4961586" cy="3227956"/>
          </a:xfrm>
          <a:prstGeom prst="rect">
            <a:avLst/>
          </a:prstGeom>
          <a:noFill/>
          <a:ln>
            <a:noFill/>
          </a:ln>
        </p:spPr>
      </p:pic>
      <p:pic>
        <p:nvPicPr>
          <p:cNvPr id="267" name="Google Shape;267;p28"/>
          <p:cNvPicPr preferRelativeResize="0"/>
          <p:nvPr/>
        </p:nvPicPr>
        <p:blipFill rotWithShape="1">
          <a:blip r:embed="rId5">
            <a:alphaModFix/>
          </a:blip>
          <a:srcRect/>
          <a:stretch/>
        </p:blipFill>
        <p:spPr>
          <a:xfrm>
            <a:off x="522402" y="2548571"/>
            <a:ext cx="1712631" cy="2426779"/>
          </a:xfrm>
          <a:prstGeom prst="rect">
            <a:avLst/>
          </a:prstGeom>
          <a:noFill/>
          <a:ln>
            <a:noFill/>
          </a:ln>
        </p:spPr>
      </p:pic>
      <p:sp>
        <p:nvSpPr>
          <p:cNvPr id="268" name="Google Shape;268;p28"/>
          <p:cNvSpPr/>
          <p:nvPr/>
        </p:nvSpPr>
        <p:spPr>
          <a:xfrm rot="-1367661">
            <a:off x="532621" y="4323222"/>
            <a:ext cx="523751" cy="299158"/>
          </a:xfrm>
          <a:prstGeom prst="rightArrow">
            <a:avLst>
              <a:gd name="adj1" fmla="val 50000"/>
              <a:gd name="adj2" fmla="val 50000"/>
            </a:avLst>
          </a:prstGeom>
          <a:solidFill>
            <a:schemeClr val="accent1"/>
          </a:solidFill>
          <a:ln w="19050" cap="rnd" cmpd="sng">
            <a:solidFill>
              <a:srgbClr val="3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69" name="Google Shape;269;p28"/>
          <p:cNvSpPr/>
          <p:nvPr/>
        </p:nvSpPr>
        <p:spPr>
          <a:xfrm rot="-1367661">
            <a:off x="2524315" y="5382179"/>
            <a:ext cx="523751" cy="299158"/>
          </a:xfrm>
          <a:prstGeom prst="rightArrow">
            <a:avLst>
              <a:gd name="adj1" fmla="val 50000"/>
              <a:gd name="adj2" fmla="val 50000"/>
            </a:avLst>
          </a:prstGeom>
          <a:solidFill>
            <a:schemeClr val="accent1"/>
          </a:solidFill>
          <a:ln w="19050" cap="rnd" cmpd="sng">
            <a:solidFill>
              <a:srgbClr val="3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270" name="Google Shape;270;p28"/>
          <p:cNvPicPr preferRelativeResize="0"/>
          <p:nvPr/>
        </p:nvPicPr>
        <p:blipFill rotWithShape="1">
          <a:blip r:embed="rId6">
            <a:alphaModFix/>
          </a:blip>
          <a:srcRect/>
          <a:stretch/>
        </p:blipFill>
        <p:spPr>
          <a:xfrm>
            <a:off x="7704026" y="846551"/>
            <a:ext cx="1605789" cy="1615462"/>
          </a:xfrm>
          <a:prstGeom prst="rect">
            <a:avLst/>
          </a:prstGeom>
          <a:noFill/>
          <a:ln>
            <a:noFill/>
          </a:ln>
        </p:spPr>
      </p:pic>
      <p:pic>
        <p:nvPicPr>
          <p:cNvPr id="271" name="Google Shape;271;p28"/>
          <p:cNvPicPr preferRelativeResize="0"/>
          <p:nvPr/>
        </p:nvPicPr>
        <p:blipFill rotWithShape="1">
          <a:blip r:embed="rId7">
            <a:alphaModFix/>
          </a:blip>
          <a:srcRect/>
          <a:stretch/>
        </p:blipFill>
        <p:spPr>
          <a:xfrm>
            <a:off x="8435301" y="2860209"/>
            <a:ext cx="3571169" cy="24447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p:nvPr>
        </p:nvSpPr>
        <p:spPr>
          <a:xfrm>
            <a:off x="559905" y="3420"/>
            <a:ext cx="10067662" cy="59621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70C0"/>
              </a:buClr>
              <a:buSzPct val="100000"/>
              <a:buFont typeface="Arial"/>
              <a:buNone/>
            </a:pPr>
            <a:r>
              <a:rPr lang="en-US" b="1">
                <a:solidFill>
                  <a:srgbClr val="0070C0"/>
                </a:solidFill>
                <a:latin typeface="Arial"/>
                <a:ea typeface="Arial"/>
                <a:cs typeface="Arial"/>
                <a:sym typeface="Arial"/>
              </a:rPr>
              <a:t>Key information on the CPD Code  </a:t>
            </a:r>
            <a:endParaRPr/>
          </a:p>
        </p:txBody>
      </p:sp>
      <p:sp>
        <p:nvSpPr>
          <p:cNvPr id="277" name="Google Shape;277;p29"/>
          <p:cNvSpPr txBox="1">
            <a:spLocks noGrp="1"/>
          </p:cNvSpPr>
          <p:nvPr>
            <p:ph type="ftr" idx="11"/>
          </p:nvPr>
        </p:nvSpPr>
        <p:spPr>
          <a:xfrm>
            <a:off x="7994374" y="6492875"/>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Summary for WSHOs on SDUs Category 2 </a:t>
            </a:r>
            <a:endParaRPr/>
          </a:p>
        </p:txBody>
      </p:sp>
      <p:pic>
        <p:nvPicPr>
          <p:cNvPr id="278" name="Google Shape;278;p29"/>
          <p:cNvPicPr preferRelativeResize="0"/>
          <p:nvPr/>
        </p:nvPicPr>
        <p:blipFill rotWithShape="1">
          <a:blip r:embed="rId3">
            <a:alphaModFix/>
          </a:blip>
          <a:srcRect/>
          <a:stretch/>
        </p:blipFill>
        <p:spPr>
          <a:xfrm>
            <a:off x="415184" y="702374"/>
            <a:ext cx="10887691" cy="596209"/>
          </a:xfrm>
          <a:prstGeom prst="rect">
            <a:avLst/>
          </a:prstGeom>
          <a:noFill/>
          <a:ln>
            <a:noFill/>
          </a:ln>
        </p:spPr>
      </p:pic>
      <p:sp>
        <p:nvSpPr>
          <p:cNvPr id="279" name="Google Shape;279;p29"/>
          <p:cNvSpPr txBox="1"/>
          <p:nvPr/>
        </p:nvSpPr>
        <p:spPr>
          <a:xfrm>
            <a:off x="415184" y="3416435"/>
            <a:ext cx="9056807" cy="584775"/>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rebuchet MS"/>
                <a:ea typeface="Trebuchet MS"/>
                <a:cs typeface="Trebuchet MS"/>
                <a:sym typeface="Trebuchet MS"/>
              </a:rPr>
              <a:t>T1.2  -  Category 2 – Tier 1 course - </a:t>
            </a:r>
            <a:r>
              <a:rPr lang="en-US" sz="1600" b="0" i="0">
                <a:solidFill>
                  <a:srgbClr val="333333"/>
                </a:solidFill>
                <a:latin typeface="Open Sans"/>
                <a:ea typeface="Open Sans"/>
                <a:cs typeface="Open Sans"/>
                <a:sym typeface="Open Sans"/>
              </a:rPr>
              <a:t>1 SDU for every 1 hour, each course capped at 20 SDUs</a:t>
            </a:r>
            <a:r>
              <a:rPr lang="en-US" sz="1600">
                <a:solidFill>
                  <a:schemeClr val="dk1"/>
                </a:solidFill>
                <a:latin typeface="Trebuchet MS"/>
                <a:ea typeface="Trebuchet MS"/>
                <a:cs typeface="Trebuchet MS"/>
                <a:sym typeface="Trebuchet MS"/>
              </a:rPr>
              <a:t> </a:t>
            </a:r>
            <a:endParaRPr/>
          </a:p>
          <a:p>
            <a:pPr marL="0" marR="0" lvl="0" indent="0" algn="l" rtl="0">
              <a:spcBef>
                <a:spcPts val="0"/>
              </a:spcBef>
              <a:spcAft>
                <a:spcPts val="0"/>
              </a:spcAft>
              <a:buNone/>
            </a:pPr>
            <a:r>
              <a:rPr lang="en-US" sz="1600">
                <a:solidFill>
                  <a:schemeClr val="dk1"/>
                </a:solidFill>
                <a:latin typeface="Trebuchet MS"/>
                <a:ea typeface="Trebuchet MS"/>
                <a:cs typeface="Trebuchet MS"/>
                <a:sym typeface="Trebuchet MS"/>
              </a:rPr>
              <a:t>T2.0  -  Category 2 – Tier 2 course - </a:t>
            </a:r>
            <a:r>
              <a:rPr lang="en-US" sz="1600" b="0" i="0">
                <a:solidFill>
                  <a:srgbClr val="333333"/>
                </a:solidFill>
                <a:latin typeface="Open Sans"/>
                <a:ea typeface="Open Sans"/>
                <a:cs typeface="Open Sans"/>
                <a:sym typeface="Open Sans"/>
              </a:rPr>
              <a:t>1 SDU for every 2 hours, each course capped at 10 SDUs</a:t>
            </a:r>
            <a:endParaRPr sz="1600">
              <a:solidFill>
                <a:schemeClr val="dk1"/>
              </a:solidFill>
              <a:latin typeface="Trebuchet MS"/>
              <a:ea typeface="Trebuchet MS"/>
              <a:cs typeface="Trebuchet MS"/>
              <a:sym typeface="Trebuchet MS"/>
            </a:endParaRPr>
          </a:p>
        </p:txBody>
      </p:sp>
      <p:sp>
        <p:nvSpPr>
          <p:cNvPr id="280" name="Google Shape;280;p29"/>
          <p:cNvSpPr txBox="1"/>
          <p:nvPr/>
        </p:nvSpPr>
        <p:spPr>
          <a:xfrm>
            <a:off x="368801" y="4339408"/>
            <a:ext cx="11577465" cy="338554"/>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rebuchet MS"/>
                <a:ea typeface="Trebuchet MS"/>
                <a:cs typeface="Trebuchet MS"/>
                <a:sym typeface="Trebuchet MS"/>
              </a:rPr>
              <a:t>242403 -  Refer to course starts in 2024 and end in 2024 and 003 refers to running number on the courses by this TP in 2024</a:t>
            </a:r>
            <a:endParaRPr/>
          </a:p>
        </p:txBody>
      </p:sp>
      <p:sp>
        <p:nvSpPr>
          <p:cNvPr id="281" name="Google Shape;281;p29"/>
          <p:cNvSpPr txBox="1"/>
          <p:nvPr/>
        </p:nvSpPr>
        <p:spPr>
          <a:xfrm>
            <a:off x="368801" y="4906456"/>
            <a:ext cx="11623542" cy="584775"/>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Trebuchet MS"/>
                <a:ea typeface="Trebuchet MS"/>
                <a:cs typeface="Trebuchet MS"/>
                <a:sym typeface="Trebuchet MS"/>
              </a:rPr>
              <a:t>Name of Program -  </a:t>
            </a:r>
            <a:r>
              <a:rPr lang="en-US" sz="1600" b="0" i="0">
                <a:solidFill>
                  <a:srgbClr val="333333"/>
                </a:solidFill>
                <a:latin typeface="PT Sans"/>
                <a:ea typeface="PT Sans"/>
                <a:cs typeface="PT Sans"/>
                <a:sym typeface="PT Sans"/>
              </a:rPr>
              <a:t>ISO 22301:2019 Business Continuity Management Systems Internal Auditor </a:t>
            </a:r>
            <a:r>
              <a:rPr lang="en-US" sz="1600">
                <a:solidFill>
                  <a:schemeClr val="dk1"/>
                </a:solidFill>
                <a:latin typeface="Trebuchet MS"/>
                <a:ea typeface="Trebuchet MS"/>
                <a:cs typeface="Trebuchet MS"/>
                <a:sym typeface="Trebuchet MS"/>
              </a:rPr>
              <a:t>– Please check the certificate must match this title and also CPD Code – </a:t>
            </a:r>
            <a:r>
              <a:rPr lang="en-US" sz="1600" b="0" i="0">
                <a:solidFill>
                  <a:srgbClr val="333333"/>
                </a:solidFill>
                <a:latin typeface="PT Sans"/>
                <a:ea typeface="PT Sans"/>
                <a:cs typeface="PT Sans"/>
                <a:sym typeface="PT Sans"/>
              </a:rPr>
              <a:t>CPD/252/T2.0/242403</a:t>
            </a:r>
            <a:endParaRPr sz="1600">
              <a:solidFill>
                <a:schemeClr val="dk1"/>
              </a:solidFill>
              <a:latin typeface="Trebuchet MS"/>
              <a:ea typeface="Trebuchet MS"/>
              <a:cs typeface="Trebuchet MS"/>
              <a:sym typeface="Trebuchet MS"/>
            </a:endParaRPr>
          </a:p>
        </p:txBody>
      </p:sp>
      <p:pic>
        <p:nvPicPr>
          <p:cNvPr id="282" name="Google Shape;282;p29"/>
          <p:cNvPicPr preferRelativeResize="0"/>
          <p:nvPr/>
        </p:nvPicPr>
        <p:blipFill rotWithShape="1">
          <a:blip r:embed="rId4">
            <a:alphaModFix/>
          </a:blip>
          <a:srcRect/>
          <a:stretch/>
        </p:blipFill>
        <p:spPr>
          <a:xfrm>
            <a:off x="415184" y="1318009"/>
            <a:ext cx="10887688" cy="857749"/>
          </a:xfrm>
          <a:prstGeom prst="rect">
            <a:avLst/>
          </a:prstGeom>
          <a:noFill/>
          <a:ln w="28575" cap="flat" cmpd="sng">
            <a:solidFill>
              <a:schemeClr val="dk1"/>
            </a:solidFill>
            <a:prstDash val="solid"/>
            <a:round/>
            <a:headEnd type="none" w="sm" len="sm"/>
            <a:tailEnd type="none" w="sm" len="sm"/>
          </a:ln>
        </p:spPr>
      </p:pic>
      <p:pic>
        <p:nvPicPr>
          <p:cNvPr id="283" name="Google Shape;283;p29"/>
          <p:cNvPicPr preferRelativeResize="0"/>
          <p:nvPr/>
        </p:nvPicPr>
        <p:blipFill rotWithShape="1">
          <a:blip r:embed="rId5">
            <a:alphaModFix/>
          </a:blip>
          <a:srcRect/>
          <a:stretch/>
        </p:blipFill>
        <p:spPr>
          <a:xfrm>
            <a:off x="415184" y="2355762"/>
            <a:ext cx="10783792" cy="735781"/>
          </a:xfrm>
          <a:prstGeom prst="rect">
            <a:avLst/>
          </a:prstGeom>
          <a:noFill/>
          <a:ln w="28575" cap="flat" cmpd="sng">
            <a:solidFill>
              <a:schemeClr val="dk1"/>
            </a:solidFill>
            <a:prstDash val="solid"/>
            <a:round/>
            <a:headEnd type="none" w="sm" len="sm"/>
            <a:tailEnd type="none" w="sm" len="sm"/>
          </a:ln>
        </p:spPr>
      </p:pic>
      <p:sp>
        <p:nvSpPr>
          <p:cNvPr id="284" name="Google Shape;284;p29"/>
          <p:cNvSpPr txBox="1"/>
          <p:nvPr/>
        </p:nvSpPr>
        <p:spPr>
          <a:xfrm>
            <a:off x="415184" y="6136324"/>
            <a:ext cx="53196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hlink"/>
                </a:solidFill>
                <a:latin typeface="Trebuchet MS"/>
                <a:ea typeface="Trebuchet MS"/>
                <a:cs typeface="Trebuchet MS"/>
                <a:sym typeface="Trebuchet MS"/>
                <a:hlinkClick r:id="rId6"/>
              </a:rPr>
              <a:t>https://www.siso.edu.sg/courses</a:t>
            </a:r>
            <a:endParaRPr sz="1800">
              <a:solidFill>
                <a:schemeClr val="dk1"/>
              </a:solidFill>
              <a:latin typeface="Trebuchet MS"/>
              <a:ea typeface="Trebuchet MS"/>
              <a:cs typeface="Trebuchet MS"/>
              <a:sym typeface="Trebuchet MS"/>
            </a:endParaRPr>
          </a:p>
        </p:txBody>
      </p:sp>
      <p:pic>
        <p:nvPicPr>
          <p:cNvPr id="285" name="Google Shape;285;p29"/>
          <p:cNvPicPr preferRelativeResize="0"/>
          <p:nvPr/>
        </p:nvPicPr>
        <p:blipFill rotWithShape="1">
          <a:blip r:embed="rId7">
            <a:alphaModFix/>
          </a:blip>
          <a:srcRect/>
          <a:stretch/>
        </p:blipFill>
        <p:spPr>
          <a:xfrm>
            <a:off x="4672978" y="5633391"/>
            <a:ext cx="1186050" cy="1186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p:nvPr>
        </p:nvSpPr>
        <p:spPr>
          <a:xfrm>
            <a:off x="221973" y="32271"/>
            <a:ext cx="9250018" cy="43415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2800"/>
              <a:buFont typeface="Arial"/>
              <a:buNone/>
            </a:pPr>
            <a:r>
              <a:rPr lang="en-US" sz="2800" b="1">
                <a:solidFill>
                  <a:srgbClr val="0070C0"/>
                </a:solidFill>
                <a:latin typeface="Arial"/>
                <a:ea typeface="Arial"/>
                <a:cs typeface="Arial"/>
                <a:sym typeface="Arial"/>
              </a:rPr>
              <a:t>Your Certificate must have the following information </a:t>
            </a:r>
            <a:endParaRPr/>
          </a:p>
        </p:txBody>
      </p:sp>
      <p:sp>
        <p:nvSpPr>
          <p:cNvPr id="291" name="Google Shape;291;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Summary for WSHOs on SDUs Category 2 </a:t>
            </a:r>
            <a:endParaRPr/>
          </a:p>
        </p:txBody>
      </p:sp>
      <p:sp>
        <p:nvSpPr>
          <p:cNvPr id="292" name="Google Shape;292;p30"/>
          <p:cNvSpPr txBox="1"/>
          <p:nvPr/>
        </p:nvSpPr>
        <p:spPr>
          <a:xfrm>
            <a:off x="445604" y="639420"/>
            <a:ext cx="9344439" cy="5724644"/>
          </a:xfrm>
          <a:prstGeom prst="rect">
            <a:avLst/>
          </a:prstGeom>
          <a:solidFill>
            <a:schemeClr val="lt1"/>
          </a:solidFill>
          <a:ln>
            <a:noFill/>
          </a:ln>
        </p:spPr>
        <p:txBody>
          <a:bodyPr spcFirstLastPara="1" wrap="square" lIns="91425" tIns="45700" rIns="91425" bIns="45700" anchor="t" anchorCtr="0">
            <a:spAutoFit/>
          </a:bodyPr>
          <a:lstStyle/>
          <a:p>
            <a:pPr marL="357188" marR="0" lvl="0" indent="-357188" algn="l" rtl="0">
              <a:spcBef>
                <a:spcPts val="0"/>
              </a:spcBef>
              <a:spcAft>
                <a:spcPts val="0"/>
              </a:spcAft>
              <a:buClr>
                <a:srgbClr val="26282A"/>
              </a:buClr>
              <a:buSzPts val="1800"/>
              <a:buFont typeface="Arial"/>
              <a:buChar char="•"/>
            </a:pPr>
            <a:r>
              <a:rPr lang="en-US" sz="1800" b="1" i="0">
                <a:solidFill>
                  <a:srgbClr val="26282A"/>
                </a:solidFill>
                <a:latin typeface="Helvetica Neue"/>
                <a:ea typeface="Helvetica Neue"/>
                <a:cs typeface="Helvetica Neue"/>
                <a:sym typeface="Helvetica Neue"/>
              </a:rPr>
              <a:t>Name</a:t>
            </a:r>
            <a:r>
              <a:rPr lang="en-US" sz="1800" b="0" i="0">
                <a:solidFill>
                  <a:srgbClr val="26282A"/>
                </a:solidFill>
                <a:latin typeface="Helvetica Neue"/>
                <a:ea typeface="Helvetica Neue"/>
                <a:cs typeface="Helvetica Neue"/>
                <a:sym typeface="Helvetica Neue"/>
              </a:rPr>
              <a:t> of the learner or event participant (for example: Tan Ah Biao)</a:t>
            </a:r>
            <a:endParaRPr sz="1800" b="0" i="0">
              <a:solidFill>
                <a:srgbClr val="26282A"/>
              </a:solidFill>
              <a:latin typeface="Calibri"/>
              <a:ea typeface="Calibri"/>
              <a:cs typeface="Calibri"/>
              <a:sym typeface="Calibri"/>
            </a:endParaRPr>
          </a:p>
          <a:p>
            <a:pPr marL="357188" marR="0" lvl="0" indent="-357188" algn="l" rtl="0">
              <a:spcBef>
                <a:spcPts val="0"/>
              </a:spcBef>
              <a:spcAft>
                <a:spcPts val="0"/>
              </a:spcAft>
              <a:buClr>
                <a:srgbClr val="26282A"/>
              </a:buClr>
              <a:buSzPts val="1800"/>
              <a:buFont typeface="Arial"/>
              <a:buChar char="•"/>
            </a:pPr>
            <a:r>
              <a:rPr lang="en-US" sz="1800" b="1" i="0">
                <a:solidFill>
                  <a:srgbClr val="26282A"/>
                </a:solidFill>
                <a:latin typeface="Helvetica Neue"/>
                <a:ea typeface="Helvetica Neue"/>
                <a:cs typeface="Helvetica Neue"/>
                <a:sym typeface="Helvetica Neue"/>
              </a:rPr>
              <a:t>NRIC or FIN</a:t>
            </a:r>
            <a:r>
              <a:rPr lang="en-US" sz="1800" b="0" i="0">
                <a:solidFill>
                  <a:srgbClr val="26282A"/>
                </a:solidFill>
                <a:latin typeface="Helvetica Neue"/>
                <a:ea typeface="Helvetica Neue"/>
                <a:cs typeface="Helvetica Neue"/>
                <a:sym typeface="Helvetica Neue"/>
              </a:rPr>
              <a:t> ( for example: Sxxxx123A)</a:t>
            </a:r>
            <a:endParaRPr sz="1800" b="0" i="0">
              <a:solidFill>
                <a:srgbClr val="26282A"/>
              </a:solidFill>
              <a:latin typeface="Calibri"/>
              <a:ea typeface="Calibri"/>
              <a:cs typeface="Calibri"/>
              <a:sym typeface="Calibri"/>
            </a:endParaRPr>
          </a:p>
          <a:p>
            <a:pPr marL="357188" marR="0" lvl="0" indent="-357188" algn="l" rtl="0">
              <a:spcBef>
                <a:spcPts val="0"/>
              </a:spcBef>
              <a:spcAft>
                <a:spcPts val="0"/>
              </a:spcAft>
              <a:buClr>
                <a:srgbClr val="26282A"/>
              </a:buClr>
              <a:buSzPts val="1800"/>
              <a:buFont typeface="Arial"/>
              <a:buChar char="•"/>
            </a:pPr>
            <a:r>
              <a:rPr lang="en-US" sz="1800" b="1" i="0">
                <a:solidFill>
                  <a:srgbClr val="26282A"/>
                </a:solidFill>
                <a:latin typeface="Helvetica Neue"/>
                <a:ea typeface="Helvetica Neue"/>
                <a:cs typeface="Helvetica Neue"/>
                <a:sym typeface="Helvetica Neue"/>
              </a:rPr>
              <a:t>Course or Event title</a:t>
            </a:r>
            <a:r>
              <a:rPr lang="en-US" sz="1800" b="0" i="0">
                <a:solidFill>
                  <a:srgbClr val="26282A"/>
                </a:solidFill>
                <a:latin typeface="Helvetica Neue"/>
                <a:ea typeface="Helvetica Neue"/>
                <a:cs typeface="Helvetica Neue"/>
                <a:sym typeface="Helvetica Neue"/>
              </a:rPr>
              <a:t> (as indicated on brochure / Training provider’s application)</a:t>
            </a:r>
            <a:endParaRPr sz="1800" b="0" i="0">
              <a:solidFill>
                <a:srgbClr val="26282A"/>
              </a:solidFill>
              <a:latin typeface="Calibri"/>
              <a:ea typeface="Calibri"/>
              <a:cs typeface="Calibri"/>
              <a:sym typeface="Calibri"/>
            </a:endParaRPr>
          </a:p>
          <a:p>
            <a:pPr marL="357188" marR="0" lvl="0" indent="-357188" algn="l" rtl="0">
              <a:spcBef>
                <a:spcPts val="0"/>
              </a:spcBef>
              <a:spcAft>
                <a:spcPts val="0"/>
              </a:spcAft>
              <a:buClr>
                <a:srgbClr val="26282A"/>
              </a:buClr>
              <a:buSzPts val="1800"/>
              <a:buFont typeface="Arial"/>
              <a:buChar char="•"/>
            </a:pPr>
            <a:r>
              <a:rPr lang="en-US" sz="1800" b="1" i="0">
                <a:solidFill>
                  <a:srgbClr val="26282A"/>
                </a:solidFill>
                <a:latin typeface="Helvetica Neue"/>
                <a:ea typeface="Helvetica Neue"/>
                <a:cs typeface="Helvetica Neue"/>
                <a:sym typeface="Helvetica Neue"/>
              </a:rPr>
              <a:t>Course or Event date(s)</a:t>
            </a:r>
            <a:r>
              <a:rPr lang="en-US" sz="1800" b="0" i="0">
                <a:solidFill>
                  <a:srgbClr val="26282A"/>
                </a:solidFill>
                <a:latin typeface="Helvetica Neue"/>
                <a:ea typeface="Helvetica Neue"/>
                <a:cs typeface="Helvetica Neue"/>
                <a:sym typeface="Helvetica Neue"/>
              </a:rPr>
              <a:t> (within the granted accreditation window eg</a:t>
            </a:r>
            <a:r>
              <a:rPr lang="en-US" sz="1800">
                <a:solidFill>
                  <a:srgbClr val="26282A"/>
                </a:solidFill>
                <a:latin typeface="Helvetica Neue"/>
                <a:ea typeface="Helvetica Neue"/>
                <a:cs typeface="Helvetica Neue"/>
                <a:sym typeface="Helvetica Neue"/>
              </a:rPr>
              <a:t>. Jan to Jun 2023</a:t>
            </a:r>
            <a:r>
              <a:rPr lang="en-US" sz="1800" b="0" i="0">
                <a:solidFill>
                  <a:srgbClr val="26282A"/>
                </a:solidFill>
                <a:latin typeface="Helvetica Neue"/>
                <a:ea typeface="Helvetica Neue"/>
                <a:cs typeface="Helvetica Neue"/>
                <a:sym typeface="Helvetica Neue"/>
              </a:rPr>
              <a:t>)</a:t>
            </a:r>
            <a:endParaRPr/>
          </a:p>
          <a:p>
            <a:pPr marL="814388" marR="0" lvl="1" indent="-357188" algn="l" rtl="0">
              <a:spcBef>
                <a:spcPts val="0"/>
              </a:spcBef>
              <a:spcAft>
                <a:spcPts val="0"/>
              </a:spcAft>
              <a:buClr>
                <a:srgbClr val="26282A"/>
              </a:buClr>
              <a:buSzPts val="1800"/>
              <a:buFont typeface="Arial"/>
              <a:buChar char="•"/>
            </a:pPr>
            <a:r>
              <a:rPr lang="en-US" sz="1800" b="0" i="0" u="none" strike="noStrike" cap="none">
                <a:solidFill>
                  <a:srgbClr val="26282A"/>
                </a:solidFill>
                <a:latin typeface="Helvetica Neue"/>
                <a:ea typeface="Helvetica Neue"/>
                <a:cs typeface="Helvetica Neue"/>
                <a:sym typeface="Helvetica Neue"/>
              </a:rPr>
              <a:t>18</a:t>
            </a:r>
            <a:r>
              <a:rPr lang="en-US" sz="1800" b="0" i="0" u="none" strike="noStrike" cap="none" baseline="30000">
                <a:solidFill>
                  <a:srgbClr val="26282A"/>
                </a:solidFill>
                <a:latin typeface="Helvetica Neue"/>
                <a:ea typeface="Helvetica Neue"/>
                <a:cs typeface="Helvetica Neue"/>
                <a:sym typeface="Helvetica Neue"/>
              </a:rPr>
              <a:t>th</a:t>
            </a:r>
            <a:r>
              <a:rPr lang="en-US" sz="1800" b="0" i="0" u="none" strike="noStrike" cap="none">
                <a:solidFill>
                  <a:srgbClr val="26282A"/>
                </a:solidFill>
                <a:latin typeface="Helvetica Neue"/>
                <a:ea typeface="Helvetica Neue"/>
                <a:cs typeface="Helvetica Neue"/>
                <a:sym typeface="Helvetica Neue"/>
              </a:rPr>
              <a:t>  June 2023 ( one-day course )</a:t>
            </a:r>
            <a:endParaRPr/>
          </a:p>
          <a:p>
            <a:pPr marL="814388" marR="0" lvl="1" indent="-357188" algn="l" rtl="0">
              <a:spcBef>
                <a:spcPts val="0"/>
              </a:spcBef>
              <a:spcAft>
                <a:spcPts val="0"/>
              </a:spcAft>
              <a:buClr>
                <a:srgbClr val="26282A"/>
              </a:buClr>
              <a:buSzPts val="1800"/>
              <a:buFont typeface="Arial"/>
              <a:buChar char="•"/>
            </a:pPr>
            <a:r>
              <a:rPr lang="en-US" sz="1800" b="0" i="0" u="none" strike="noStrike" cap="none">
                <a:solidFill>
                  <a:srgbClr val="26282A"/>
                </a:solidFill>
                <a:latin typeface="Helvetica Neue"/>
                <a:ea typeface="Helvetica Neue"/>
                <a:cs typeface="Helvetica Neue"/>
                <a:sym typeface="Helvetica Neue"/>
              </a:rPr>
              <a:t>1</a:t>
            </a:r>
            <a:r>
              <a:rPr lang="en-US" sz="1800" b="0" i="0" u="none" strike="noStrike" cap="none" baseline="30000">
                <a:solidFill>
                  <a:srgbClr val="26282A"/>
                </a:solidFill>
                <a:latin typeface="Helvetica Neue"/>
                <a:ea typeface="Helvetica Neue"/>
                <a:cs typeface="Helvetica Neue"/>
                <a:sym typeface="Helvetica Neue"/>
              </a:rPr>
              <a:t>st</a:t>
            </a:r>
            <a:r>
              <a:rPr lang="en-US" sz="1800" b="0" i="0" u="none" strike="noStrike" cap="none">
                <a:solidFill>
                  <a:srgbClr val="26282A"/>
                </a:solidFill>
                <a:latin typeface="Helvetica Neue"/>
                <a:ea typeface="Helvetica Neue"/>
                <a:cs typeface="Helvetica Neue"/>
                <a:sym typeface="Helvetica Neue"/>
              </a:rPr>
              <a:t> March 2023 to 30</a:t>
            </a:r>
            <a:r>
              <a:rPr lang="en-US" sz="1800" b="0" i="0" u="none" strike="noStrike" cap="none" baseline="30000">
                <a:solidFill>
                  <a:srgbClr val="26282A"/>
                </a:solidFill>
                <a:latin typeface="Helvetica Neue"/>
                <a:ea typeface="Helvetica Neue"/>
                <a:cs typeface="Helvetica Neue"/>
                <a:sym typeface="Helvetica Neue"/>
              </a:rPr>
              <a:t>th</a:t>
            </a:r>
            <a:r>
              <a:rPr lang="en-US" sz="1800" b="0" i="0" u="none" strike="noStrike" cap="none">
                <a:solidFill>
                  <a:srgbClr val="26282A"/>
                </a:solidFill>
                <a:latin typeface="Helvetica Neue"/>
                <a:ea typeface="Helvetica Neue"/>
                <a:cs typeface="Helvetica Neue"/>
                <a:sym typeface="Helvetica Neue"/>
              </a:rPr>
              <a:t>  May 2023 ( for a course with 3 months duration)</a:t>
            </a:r>
            <a:endParaRPr sz="1800" b="0" i="0" u="none" strike="noStrike" cap="none">
              <a:solidFill>
                <a:srgbClr val="26282A"/>
              </a:solidFill>
              <a:latin typeface="Calibri"/>
              <a:ea typeface="Calibri"/>
              <a:cs typeface="Calibri"/>
              <a:sym typeface="Calibri"/>
            </a:endParaRPr>
          </a:p>
          <a:p>
            <a:pPr marL="357188" marR="0" lvl="0" indent="-357188" algn="l" rtl="0">
              <a:spcBef>
                <a:spcPts val="0"/>
              </a:spcBef>
              <a:spcAft>
                <a:spcPts val="0"/>
              </a:spcAft>
              <a:buClr>
                <a:srgbClr val="26282A"/>
              </a:buClr>
              <a:buSzPts val="1800"/>
              <a:buFont typeface="Arial"/>
              <a:buChar char="•"/>
            </a:pPr>
            <a:r>
              <a:rPr lang="en-US" sz="1800" b="1" i="0">
                <a:solidFill>
                  <a:srgbClr val="26282A"/>
                </a:solidFill>
                <a:latin typeface="Helvetica Neue"/>
                <a:ea typeface="Helvetica Neue"/>
                <a:cs typeface="Helvetica Neue"/>
                <a:sym typeface="Helvetica Neue"/>
              </a:rPr>
              <a:t>Identity of training provider or event organiser</a:t>
            </a:r>
            <a:r>
              <a:rPr lang="en-US" sz="1800" b="0" i="0">
                <a:solidFill>
                  <a:srgbClr val="26282A"/>
                </a:solidFill>
                <a:latin typeface="Helvetica Neue"/>
                <a:ea typeface="Helvetica Neue"/>
                <a:cs typeface="Helvetica Neue"/>
                <a:sym typeface="Helvetica Neue"/>
              </a:rPr>
              <a:t> (for example: ABC Training Pte Ltd)</a:t>
            </a:r>
            <a:endParaRPr sz="1800" b="0" i="0">
              <a:solidFill>
                <a:srgbClr val="26282A"/>
              </a:solidFill>
              <a:latin typeface="Calibri"/>
              <a:ea typeface="Calibri"/>
              <a:cs typeface="Calibri"/>
              <a:sym typeface="Calibri"/>
            </a:endParaRPr>
          </a:p>
          <a:p>
            <a:pPr marL="357188" marR="0" lvl="0" indent="-357188" algn="l" rtl="0">
              <a:spcBef>
                <a:spcPts val="0"/>
              </a:spcBef>
              <a:spcAft>
                <a:spcPts val="0"/>
              </a:spcAft>
              <a:buClr>
                <a:srgbClr val="26282A"/>
              </a:buClr>
              <a:buSzPts val="1800"/>
              <a:buFont typeface="Arial"/>
              <a:buChar char="•"/>
            </a:pPr>
            <a:r>
              <a:rPr lang="en-US" sz="1800" b="1" i="0">
                <a:solidFill>
                  <a:srgbClr val="26282A"/>
                </a:solidFill>
                <a:latin typeface="Helvetica Neue"/>
                <a:ea typeface="Helvetica Neue"/>
                <a:cs typeface="Helvetica Neue"/>
                <a:sym typeface="Helvetica Neue"/>
              </a:rPr>
              <a:t>CPD code</a:t>
            </a:r>
            <a:r>
              <a:rPr lang="en-US" sz="1800" b="0" i="0">
                <a:solidFill>
                  <a:srgbClr val="26282A"/>
                </a:solidFill>
                <a:latin typeface="Helvetica Neue"/>
                <a:ea typeface="Helvetica Neue"/>
                <a:cs typeface="Helvetica Neue"/>
                <a:sym typeface="Helvetica Neue"/>
              </a:rPr>
              <a:t> (as granted by CPD Board) eg. </a:t>
            </a:r>
            <a:r>
              <a:rPr lang="en-US" sz="1800">
                <a:solidFill>
                  <a:schemeClr val="dk1"/>
                </a:solidFill>
                <a:latin typeface="Trebuchet MS"/>
                <a:ea typeface="Trebuchet MS"/>
                <a:cs typeface="Trebuchet MS"/>
                <a:sym typeface="Trebuchet MS"/>
              </a:rPr>
              <a:t>CPD Code – CPD/241/T1.2/2023008</a:t>
            </a:r>
            <a:endParaRPr sz="1800" b="0" i="0">
              <a:solidFill>
                <a:srgbClr val="26282A"/>
              </a:solidFill>
              <a:latin typeface="Calibri"/>
              <a:ea typeface="Calibri"/>
              <a:cs typeface="Calibri"/>
              <a:sym typeface="Calibri"/>
            </a:endParaRPr>
          </a:p>
          <a:p>
            <a:pPr marL="357188" marR="0" lvl="0" indent="-357188" algn="l" rtl="0">
              <a:spcBef>
                <a:spcPts val="0"/>
              </a:spcBef>
              <a:spcAft>
                <a:spcPts val="0"/>
              </a:spcAft>
              <a:buClr>
                <a:srgbClr val="26282A"/>
              </a:buClr>
              <a:buSzPts val="1800"/>
              <a:buFont typeface="Arial"/>
              <a:buChar char="•"/>
            </a:pPr>
            <a:r>
              <a:rPr lang="en-US" sz="1800" b="1" i="0">
                <a:solidFill>
                  <a:srgbClr val="26282A"/>
                </a:solidFill>
                <a:latin typeface="Helvetica Neue"/>
                <a:ea typeface="Helvetica Neue"/>
                <a:cs typeface="Helvetica Neue"/>
                <a:sym typeface="Helvetica Neue"/>
              </a:rPr>
              <a:t>SDU statement</a:t>
            </a:r>
            <a:r>
              <a:rPr lang="en-US" sz="1800" b="0" i="0">
                <a:solidFill>
                  <a:srgbClr val="26282A"/>
                </a:solidFill>
                <a:latin typeface="Helvetica Neue"/>
                <a:ea typeface="Helvetica Neue"/>
                <a:cs typeface="Helvetica Neue"/>
                <a:sym typeface="Helvetica Neue"/>
              </a:rPr>
              <a:t> (for example: </a:t>
            </a:r>
            <a:r>
              <a:rPr lang="en-US" sz="1800" b="1" i="0">
                <a:solidFill>
                  <a:srgbClr val="26282A"/>
                </a:solidFill>
                <a:latin typeface="Helvetica Neue"/>
                <a:ea typeface="Helvetica Neue"/>
                <a:cs typeface="Helvetica Neue"/>
                <a:sym typeface="Helvetica Neue"/>
              </a:rPr>
              <a:t>This course is accredited by WSH CPD Board with 14 SDUs</a:t>
            </a:r>
            <a:r>
              <a:rPr lang="en-US" sz="1800" b="0" i="0">
                <a:solidFill>
                  <a:srgbClr val="26282A"/>
                </a:solidFill>
                <a:latin typeface="Helvetica Neue"/>
                <a:ea typeface="Helvetica Neue"/>
                <a:cs typeface="Helvetica Neue"/>
                <a:sym typeface="Helvetica Neue"/>
              </a:rPr>
              <a:t>)</a:t>
            </a:r>
            <a:endParaRPr/>
          </a:p>
          <a:p>
            <a:pPr marL="0" marR="0" lvl="0" indent="0" algn="l" rtl="0">
              <a:spcBef>
                <a:spcPts val="0"/>
              </a:spcBef>
              <a:spcAft>
                <a:spcPts val="0"/>
              </a:spcAft>
              <a:buNone/>
            </a:pPr>
            <a:endParaRPr sz="2400" b="0" i="0">
              <a:solidFill>
                <a:srgbClr val="26282A"/>
              </a:solidFill>
              <a:latin typeface="Calibri"/>
              <a:ea typeface="Calibri"/>
              <a:cs typeface="Calibri"/>
              <a:sym typeface="Calibri"/>
            </a:endParaRPr>
          </a:p>
          <a:p>
            <a:pPr marL="0" marR="0" lvl="0" indent="0" algn="l" rtl="0">
              <a:spcBef>
                <a:spcPts val="0"/>
              </a:spcBef>
              <a:spcAft>
                <a:spcPts val="0"/>
              </a:spcAft>
              <a:buNone/>
            </a:pPr>
            <a:r>
              <a:rPr lang="en-US" sz="1600" b="0" i="0">
                <a:solidFill>
                  <a:srgbClr val="26282A"/>
                </a:solidFill>
                <a:latin typeface="Helvetica Neue"/>
                <a:ea typeface="Helvetica Neue"/>
                <a:cs typeface="Helvetica Neue"/>
                <a:sym typeface="Helvetica Neue"/>
              </a:rPr>
              <a:t>In the case of </a:t>
            </a:r>
            <a:r>
              <a:rPr lang="en-US" sz="1600" b="1" i="0">
                <a:solidFill>
                  <a:srgbClr val="00B0F0"/>
                </a:solidFill>
                <a:latin typeface="Helvetica Neue"/>
                <a:ea typeface="Helvetica Neue"/>
                <a:cs typeface="Helvetica Neue"/>
                <a:sym typeface="Helvetica Neue"/>
              </a:rPr>
              <a:t>SOA which are issued by SSG</a:t>
            </a:r>
            <a:r>
              <a:rPr lang="en-US" sz="1600" b="0" i="0">
                <a:solidFill>
                  <a:srgbClr val="26282A"/>
                </a:solidFill>
                <a:latin typeface="Helvetica Neue"/>
                <a:ea typeface="Helvetica Neue"/>
                <a:cs typeface="Helvetica Neue"/>
                <a:sym typeface="Helvetica Neue"/>
              </a:rPr>
              <a:t>, which may not have the highlighted CPD accreditation information printed on the statement of achievement, TP are required to issue a Letter of Certification complete with the highlighted CPD accreditation information clearly printed on the letter as a supporting document to enable MOM to authenticate the CPD code and SDU points granted to the course/event accredited by CPD Board.</a:t>
            </a:r>
            <a:endParaRPr/>
          </a:p>
          <a:p>
            <a:pPr marL="0" marR="0" lvl="0" indent="0" algn="l" rtl="0">
              <a:spcBef>
                <a:spcPts val="0"/>
              </a:spcBef>
              <a:spcAft>
                <a:spcPts val="0"/>
              </a:spcAft>
              <a:buNone/>
            </a:pPr>
            <a:endParaRPr sz="1600" b="0" i="0">
              <a:solidFill>
                <a:srgbClr val="1D2228"/>
              </a:solidFill>
              <a:latin typeface="Calibri"/>
              <a:ea typeface="Calibri"/>
              <a:cs typeface="Calibri"/>
              <a:sym typeface="Calibri"/>
            </a:endParaRPr>
          </a:p>
          <a:p>
            <a:pPr marL="0" marR="0" lvl="0" indent="0" algn="l" rtl="0">
              <a:spcBef>
                <a:spcPts val="0"/>
              </a:spcBef>
              <a:spcAft>
                <a:spcPts val="0"/>
              </a:spcAft>
              <a:buNone/>
            </a:pPr>
            <a:r>
              <a:rPr lang="en-US" sz="1600" b="0" i="0">
                <a:solidFill>
                  <a:srgbClr val="26282A"/>
                </a:solidFill>
                <a:latin typeface="Helvetica Neue"/>
                <a:ea typeface="Helvetica Neue"/>
                <a:cs typeface="Helvetica Neue"/>
                <a:sym typeface="Helvetica Neue"/>
              </a:rPr>
              <a:t>Failure to furnish any of the above course/event details particularly the highlighted CPD accreditation statement may hinder the successful submission of SDUs to MOM by WSHO in renewing their license.</a:t>
            </a:r>
            <a:endParaRPr sz="1600" b="0" i="0">
              <a:solidFill>
                <a:srgbClr val="1D222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txBox="1">
            <a:spLocks noGrp="1"/>
          </p:cNvSpPr>
          <p:nvPr>
            <p:ph type="title"/>
          </p:nvPr>
        </p:nvSpPr>
        <p:spPr>
          <a:xfrm>
            <a:off x="559903" y="12773"/>
            <a:ext cx="10065027" cy="514001"/>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70C0"/>
              </a:buClr>
              <a:buSzPct val="100000"/>
              <a:buFont typeface="Arial"/>
              <a:buNone/>
            </a:pPr>
            <a:r>
              <a:rPr lang="en-US" b="1">
                <a:solidFill>
                  <a:srgbClr val="0070C0"/>
                </a:solidFill>
                <a:latin typeface="Arial"/>
                <a:ea typeface="Arial"/>
                <a:cs typeface="Arial"/>
                <a:sym typeface="Arial"/>
              </a:rPr>
              <a:t>What you may want to do …. </a:t>
            </a:r>
            <a:endParaRPr/>
          </a:p>
        </p:txBody>
      </p:sp>
      <p:sp>
        <p:nvSpPr>
          <p:cNvPr id="298" name="Google Shape;298;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Summary for WSHOs on SDUs Category 2 </a:t>
            </a:r>
            <a:endParaRPr/>
          </a:p>
        </p:txBody>
      </p:sp>
      <p:sp>
        <p:nvSpPr>
          <p:cNvPr id="299" name="Google Shape;299;p31"/>
          <p:cNvSpPr txBox="1"/>
          <p:nvPr/>
        </p:nvSpPr>
        <p:spPr>
          <a:xfrm>
            <a:off x="459961" y="579359"/>
            <a:ext cx="8882271"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rebuchet MS"/>
                <a:ea typeface="Trebuchet MS"/>
                <a:cs typeface="Trebuchet MS"/>
                <a:sym typeface="Trebuchet MS"/>
              </a:rPr>
              <a:t>Before Attending courses</a:t>
            </a:r>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For SDUs, attend courses that the TP has indicated  on their brochure the Approved CPD Code.  </a:t>
            </a:r>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You can verify if it is valid via SISO website. ( it is updated monthly on the 1</a:t>
            </a:r>
            <a:r>
              <a:rPr lang="en-US" sz="1800" baseline="30000">
                <a:solidFill>
                  <a:schemeClr val="dk1"/>
                </a:solidFill>
                <a:latin typeface="Trebuchet MS"/>
                <a:ea typeface="Trebuchet MS"/>
                <a:cs typeface="Trebuchet MS"/>
                <a:sym typeface="Trebuchet MS"/>
              </a:rPr>
              <a:t>st</a:t>
            </a:r>
            <a:r>
              <a:rPr lang="en-US" sz="1800">
                <a:solidFill>
                  <a:schemeClr val="dk1"/>
                </a:solidFill>
                <a:latin typeface="Trebuchet MS"/>
                <a:ea typeface="Trebuchet MS"/>
                <a:cs typeface="Trebuchet MS"/>
                <a:sym typeface="Trebuchet MS"/>
              </a:rPr>
              <a:t> week of the following month)</a:t>
            </a:r>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Check that the CPD Code is still valid for the period issued ( 1Jan 2024 to 30 Jun 2024) for your course.</a:t>
            </a:r>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If it not listed, check with the Training Provider or choose another Training Provider or another course.</a:t>
            </a:r>
            <a:endParaRPr/>
          </a:p>
        </p:txBody>
      </p:sp>
      <p:sp>
        <p:nvSpPr>
          <p:cNvPr id="300" name="Google Shape;300;p31"/>
          <p:cNvSpPr txBox="1"/>
          <p:nvPr/>
        </p:nvSpPr>
        <p:spPr>
          <a:xfrm>
            <a:off x="395357" y="3164682"/>
            <a:ext cx="9011480" cy="338554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rebuchet MS"/>
                <a:ea typeface="Trebuchet MS"/>
                <a:cs typeface="Trebuchet MS"/>
                <a:sym typeface="Trebuchet MS"/>
              </a:rPr>
              <a:t>After Attending courses</a:t>
            </a:r>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Check that your certificate has all the required information as required by CPD Board &amp; MOM.</a:t>
            </a:r>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Submit your SDUs into MOM’s portal asap ( don’t wait until last minute )</a:t>
            </a:r>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If any issue, check with the Training Provider to resolve.</a:t>
            </a:r>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If Training Provider unable to resolve your problem, submit feedback to MOM as below. </a:t>
            </a:r>
            <a:r>
              <a:rPr lang="en-US" sz="1600" u="sng">
                <a:solidFill>
                  <a:schemeClr val="hlink"/>
                </a:solidFill>
                <a:latin typeface="Trebuchet MS"/>
                <a:ea typeface="Trebuchet MS"/>
                <a:cs typeface="Trebuchet MS"/>
                <a:sym typeface="Trebuchet MS"/>
                <a:hlinkClick r:id="rId3"/>
              </a:rPr>
              <a:t>https://service2.mom.gov.sg/efeedback/Forms/eFeedbackWithReferrer.aspx?option=25</a:t>
            </a:r>
            <a:endParaRPr sz="1600">
              <a:solidFill>
                <a:schemeClr val="dk1"/>
              </a:solidFill>
              <a:latin typeface="Trebuchet MS"/>
              <a:ea typeface="Trebuchet MS"/>
              <a:cs typeface="Trebuchet MS"/>
              <a:sym typeface="Trebuchet MS"/>
            </a:endParaRPr>
          </a:p>
          <a:p>
            <a:pPr marL="342900" marR="0" lvl="0" indent="-22860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Note that </a:t>
            </a:r>
            <a:r>
              <a:rPr lang="en-US" sz="1800" b="0" i="0">
                <a:solidFill>
                  <a:srgbClr val="26282A"/>
                </a:solidFill>
                <a:latin typeface="Helvetica Neue"/>
                <a:ea typeface="Helvetica Neue"/>
                <a:cs typeface="Helvetica Neue"/>
                <a:sym typeface="Helvetica Neue"/>
              </a:rPr>
              <a:t>MOM will check the certificate submitted by you to  authenticate the CPD code and SDU points granted to the course/event accredited by CPD Board to verify that it is valid. It is WSHO responsibility to ensure correct certificate submitted.</a:t>
            </a:r>
            <a:endParaRPr sz="1800">
              <a:solidFill>
                <a:schemeClr val="dk1"/>
              </a:solidFill>
              <a:latin typeface="Trebuchet MS"/>
              <a:ea typeface="Trebuchet MS"/>
              <a:cs typeface="Trebuchet MS"/>
              <a:sym typeface="Trebuchet MS"/>
            </a:endParaRPr>
          </a:p>
        </p:txBody>
      </p:sp>
      <p:pic>
        <p:nvPicPr>
          <p:cNvPr id="301" name="Google Shape;301;p31"/>
          <p:cNvPicPr preferRelativeResize="0"/>
          <p:nvPr/>
        </p:nvPicPr>
        <p:blipFill rotWithShape="1">
          <a:blip r:embed="rId4">
            <a:alphaModFix/>
          </a:blip>
          <a:srcRect/>
          <a:stretch/>
        </p:blipFill>
        <p:spPr>
          <a:xfrm>
            <a:off x="9178237" y="4384632"/>
            <a:ext cx="1570017" cy="153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txBox="1">
            <a:spLocks noGrp="1"/>
          </p:cNvSpPr>
          <p:nvPr>
            <p:ph type="title"/>
          </p:nvPr>
        </p:nvSpPr>
        <p:spPr>
          <a:xfrm>
            <a:off x="506894" y="89559"/>
            <a:ext cx="10621617" cy="7878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b="1"/>
              <a:t>Q&amp;A</a:t>
            </a:r>
            <a:endParaRPr/>
          </a:p>
        </p:txBody>
      </p:sp>
      <p:sp>
        <p:nvSpPr>
          <p:cNvPr id="307" name="Google Shape;307;p32"/>
          <p:cNvSpPr txBox="1">
            <a:spLocks noGrp="1"/>
          </p:cNvSpPr>
          <p:nvPr>
            <p:ph type="body" idx="1"/>
          </p:nvPr>
        </p:nvSpPr>
        <p:spPr>
          <a:xfrm>
            <a:off x="506894" y="944768"/>
            <a:ext cx="8789504" cy="139120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latin typeface="Arial"/>
                <a:ea typeface="Arial"/>
                <a:cs typeface="Arial"/>
                <a:sym typeface="Arial"/>
              </a:rPr>
              <a:t>Q1 - </a:t>
            </a:r>
            <a:r>
              <a:rPr lang="en-US" b="0" i="0">
                <a:solidFill>
                  <a:srgbClr val="1D2228"/>
                </a:solidFill>
                <a:latin typeface="Arial"/>
                <a:ea typeface="Arial"/>
                <a:cs typeface="Arial"/>
                <a:sym typeface="Arial"/>
              </a:rPr>
              <a:t>Regarding WSHO renewal, is the 20 SDU points to claim as an employed WSHO be just certified with an employer letter or need an employment letter.</a:t>
            </a:r>
            <a:endParaRPr/>
          </a:p>
          <a:p>
            <a:pPr marL="0" lvl="0" indent="0" algn="l" rtl="0">
              <a:spcBef>
                <a:spcPts val="1000"/>
              </a:spcBef>
              <a:spcAft>
                <a:spcPts val="0"/>
              </a:spcAft>
              <a:buSzPts val="1440"/>
              <a:buNone/>
            </a:pPr>
            <a:r>
              <a:rPr lang="en-US">
                <a:solidFill>
                  <a:srgbClr val="1D2228"/>
                </a:solidFill>
                <a:latin typeface="Arial"/>
                <a:ea typeface="Arial"/>
                <a:cs typeface="Arial"/>
                <a:sym typeface="Arial"/>
              </a:rPr>
              <a:t>Ans : Yes.</a:t>
            </a:r>
            <a:endParaRPr/>
          </a:p>
          <a:p>
            <a:pPr marL="0" lvl="0" indent="0" algn="l" rtl="0">
              <a:spcBef>
                <a:spcPts val="1000"/>
              </a:spcBef>
              <a:spcAft>
                <a:spcPts val="0"/>
              </a:spcAft>
              <a:buSzPts val="1440"/>
              <a:buNone/>
            </a:pPr>
            <a:endParaRPr>
              <a:solidFill>
                <a:srgbClr val="1D2228"/>
              </a:solidFill>
              <a:latin typeface="Arial"/>
              <a:ea typeface="Arial"/>
              <a:cs typeface="Arial"/>
              <a:sym typeface="Arial"/>
            </a:endParaRPr>
          </a:p>
          <a:p>
            <a:pPr marL="0" lvl="0" indent="0" algn="l" rtl="0">
              <a:spcBef>
                <a:spcPts val="1000"/>
              </a:spcBef>
              <a:spcAft>
                <a:spcPts val="0"/>
              </a:spcAft>
              <a:buSzPts val="1440"/>
              <a:buNone/>
            </a:pPr>
            <a:endParaRPr/>
          </a:p>
        </p:txBody>
      </p:sp>
      <p:sp>
        <p:nvSpPr>
          <p:cNvPr id="308" name="Google Shape;308;p32"/>
          <p:cNvSpPr txBox="1"/>
          <p:nvPr/>
        </p:nvSpPr>
        <p:spPr>
          <a:xfrm>
            <a:off x="469620" y="2335972"/>
            <a:ext cx="9179477" cy="72746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0000"/>
              </a:lnSpc>
              <a:spcBef>
                <a:spcPts val="0"/>
              </a:spcBef>
              <a:spcAft>
                <a:spcPts val="0"/>
              </a:spcAft>
              <a:buClr>
                <a:srgbClr val="1D2228"/>
              </a:buClr>
              <a:buSzPct val="100000"/>
              <a:buFont typeface="Arial"/>
              <a:buNone/>
            </a:pPr>
            <a:r>
              <a:rPr lang="en-US" sz="2300">
                <a:solidFill>
                  <a:srgbClr val="1D2228"/>
                </a:solidFill>
                <a:latin typeface="Arial"/>
                <a:ea typeface="Arial"/>
                <a:cs typeface="Arial"/>
                <a:sym typeface="Arial"/>
              </a:rPr>
              <a:t>Q2 - What are some ways to ensure that safety officers are supported in renewing their certificates? There are only so many courses for safety officers to take.</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Trebuchet MS"/>
              <a:ea typeface="Trebuchet MS"/>
              <a:cs typeface="Trebuchet MS"/>
              <a:sym typeface="Trebuchet MS"/>
            </a:endParaRPr>
          </a:p>
        </p:txBody>
      </p:sp>
      <p:sp>
        <p:nvSpPr>
          <p:cNvPr id="309" name="Google Shape;309;p32"/>
          <p:cNvSpPr txBox="1"/>
          <p:nvPr/>
        </p:nvSpPr>
        <p:spPr>
          <a:xfrm>
            <a:off x="469620" y="2934693"/>
            <a:ext cx="8363731" cy="985242"/>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90000"/>
              </a:lnSpc>
              <a:spcBef>
                <a:spcPts val="0"/>
              </a:spcBef>
              <a:spcAft>
                <a:spcPts val="0"/>
              </a:spcAft>
              <a:buClr>
                <a:schemeClr val="dk1"/>
              </a:buClr>
              <a:buSzPct val="100000"/>
              <a:buFont typeface="Arial"/>
              <a:buNone/>
            </a:pPr>
            <a:endParaRPr sz="2800">
              <a:solidFill>
                <a:srgbClr val="1D2228"/>
              </a:solidFill>
              <a:latin typeface="Arial"/>
              <a:ea typeface="Arial"/>
              <a:cs typeface="Arial"/>
              <a:sym typeface="Arial"/>
            </a:endParaRPr>
          </a:p>
          <a:p>
            <a:pPr marL="0" marR="0" lvl="0" indent="0" algn="l" rtl="0">
              <a:lnSpc>
                <a:spcPct val="90000"/>
              </a:lnSpc>
              <a:spcBef>
                <a:spcPts val="1000"/>
              </a:spcBef>
              <a:spcAft>
                <a:spcPts val="0"/>
              </a:spcAft>
              <a:buClr>
                <a:srgbClr val="1D2228"/>
              </a:buClr>
              <a:buSzPct val="100000"/>
              <a:buFont typeface="Arial"/>
              <a:buNone/>
            </a:pPr>
            <a:r>
              <a:rPr lang="en-US" sz="2800">
                <a:solidFill>
                  <a:srgbClr val="1D2228"/>
                </a:solidFill>
                <a:latin typeface="Arial"/>
                <a:ea typeface="Arial"/>
                <a:cs typeface="Arial"/>
                <a:sym typeface="Arial"/>
              </a:rPr>
              <a:t>Suggested Ans : There are Category 1, 2,3 to clock your SDUs.</a:t>
            </a:r>
            <a:endParaRPr/>
          </a:p>
          <a:p>
            <a:pPr marL="0" marR="0" lvl="0" indent="0" algn="l" rtl="0">
              <a:lnSpc>
                <a:spcPct val="90000"/>
              </a:lnSpc>
              <a:spcBef>
                <a:spcPts val="1000"/>
              </a:spcBef>
              <a:spcAft>
                <a:spcPts val="0"/>
              </a:spcAft>
              <a:buClr>
                <a:srgbClr val="1D2228"/>
              </a:buClr>
              <a:buSzPct val="100000"/>
              <a:buFont typeface="Arial"/>
              <a:buNone/>
            </a:pPr>
            <a:r>
              <a:rPr lang="en-US" sz="2800">
                <a:solidFill>
                  <a:srgbClr val="1D2228"/>
                </a:solidFill>
                <a:latin typeface="Arial"/>
                <a:ea typeface="Arial"/>
                <a:cs typeface="Arial"/>
                <a:sym typeface="Arial"/>
              </a:rPr>
              <a:t>Please refer to the website to see the available courses with accredited SDUs.</a:t>
            </a:r>
            <a:endParaRPr/>
          </a:p>
          <a:p>
            <a:pPr marL="0" marR="0" lvl="0" indent="0" algn="l" rtl="0">
              <a:lnSpc>
                <a:spcPct val="90000"/>
              </a:lnSpc>
              <a:spcBef>
                <a:spcPts val="1000"/>
              </a:spcBef>
              <a:spcAft>
                <a:spcPts val="0"/>
              </a:spcAft>
              <a:buClr>
                <a:schemeClr val="dk1"/>
              </a:buClr>
              <a:buSzPct val="100000"/>
              <a:buFont typeface="Arial"/>
              <a:buNone/>
            </a:pPr>
            <a:endParaRPr sz="2800">
              <a:solidFill>
                <a:srgbClr val="1D2228"/>
              </a:solidFill>
              <a:latin typeface="Arial"/>
              <a:ea typeface="Arial"/>
              <a:cs typeface="Arial"/>
              <a:sym typeface="Arial"/>
            </a:endParaRPr>
          </a:p>
        </p:txBody>
      </p:sp>
      <p:sp>
        <p:nvSpPr>
          <p:cNvPr id="310" name="Google Shape;310;p32"/>
          <p:cNvSpPr txBox="1"/>
          <p:nvPr/>
        </p:nvSpPr>
        <p:spPr>
          <a:xfrm>
            <a:off x="469620" y="3953677"/>
            <a:ext cx="9179477" cy="92720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chemeClr val="dk1"/>
              </a:buClr>
              <a:buSzPct val="100000"/>
              <a:buFont typeface="Arial"/>
              <a:buNone/>
            </a:pPr>
            <a:endParaRPr sz="2300">
              <a:solidFill>
                <a:srgbClr val="1D2228"/>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en-US" sz="2400">
                <a:solidFill>
                  <a:schemeClr val="dk1"/>
                </a:solidFill>
                <a:latin typeface="Arial"/>
                <a:ea typeface="Arial"/>
                <a:cs typeface="Arial"/>
                <a:sym typeface="Arial"/>
              </a:rPr>
              <a:t>Q3 -  What should I do if my course/module certificate does not indicate the CPD Code and SDUs awarded?</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Trebuchet MS"/>
              <a:ea typeface="Trebuchet MS"/>
              <a:cs typeface="Trebuchet MS"/>
              <a:sym typeface="Trebuchet MS"/>
            </a:endParaRPr>
          </a:p>
        </p:txBody>
      </p:sp>
      <p:sp>
        <p:nvSpPr>
          <p:cNvPr id="311" name="Google Shape;311;p32"/>
          <p:cNvSpPr txBox="1"/>
          <p:nvPr/>
        </p:nvSpPr>
        <p:spPr>
          <a:xfrm>
            <a:off x="593035" y="4885913"/>
            <a:ext cx="8279431" cy="1096875"/>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90000"/>
              </a:lnSpc>
              <a:spcBef>
                <a:spcPts val="0"/>
              </a:spcBef>
              <a:spcAft>
                <a:spcPts val="0"/>
              </a:spcAft>
              <a:buClr>
                <a:schemeClr val="dk1"/>
              </a:buClr>
              <a:buSzPct val="100000"/>
              <a:buFont typeface="Arial"/>
              <a:buNone/>
            </a:pPr>
            <a:endParaRPr sz="2800">
              <a:solidFill>
                <a:srgbClr val="1D2228"/>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en-US" sz="2800">
                <a:solidFill>
                  <a:schemeClr val="dk1"/>
                </a:solidFill>
                <a:latin typeface="Arial"/>
                <a:ea typeface="Arial"/>
                <a:cs typeface="Arial"/>
                <a:sym typeface="Arial"/>
              </a:rPr>
              <a:t>Ans :Please contact the training provider to reissue the certificate with the CPD Code and SDUs awarded. Only CPD Approved courses will be given CPD Code and SDUs. </a:t>
            </a: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endParaRPr sz="2800">
              <a:solidFill>
                <a:srgbClr val="1D2228"/>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8"/>
                                        </p:tgtEl>
                                        <p:attrNameLst>
                                          <p:attrName>style.visibility</p:attrName>
                                        </p:attrNameLst>
                                      </p:cBhvr>
                                      <p:to>
                                        <p:strVal val="visible"/>
                                      </p:to>
                                    </p:set>
                                    <p:anim calcmode="lin" valueType="num">
                                      <p:cBhvr additive="base">
                                        <p:cTn id="23" dur="500"/>
                                        <p:tgtEl>
                                          <p:spTgt spid="30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9"/>
                                        </p:tgtEl>
                                        <p:attrNameLst>
                                          <p:attrName>style.visibility</p:attrName>
                                        </p:attrNameLst>
                                      </p:cBhvr>
                                      <p:to>
                                        <p:strVal val="visible"/>
                                      </p:to>
                                    </p:set>
                                    <p:anim calcmode="lin" valueType="num">
                                      <p:cBhvr additive="base">
                                        <p:cTn id="28" dur="500"/>
                                        <p:tgtEl>
                                          <p:spTgt spid="30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10"/>
                                        </p:tgtEl>
                                        <p:attrNameLst>
                                          <p:attrName>style.visibility</p:attrName>
                                        </p:attrNameLst>
                                      </p:cBhvr>
                                      <p:to>
                                        <p:strVal val="visible"/>
                                      </p:to>
                                    </p:set>
                                    <p:anim calcmode="lin" valueType="num">
                                      <p:cBhvr additive="base">
                                        <p:cTn id="33" dur="500"/>
                                        <p:tgtEl>
                                          <p:spTgt spid="3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11"/>
                                        </p:tgtEl>
                                        <p:attrNameLst>
                                          <p:attrName>style.visibility</p:attrName>
                                        </p:attrNameLst>
                                      </p:cBhvr>
                                      <p:to>
                                        <p:strVal val="visible"/>
                                      </p:to>
                                    </p:set>
                                    <p:anim calcmode="lin" valueType="num">
                                      <p:cBhvr additive="base">
                                        <p:cTn id="38" dur="500"/>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txBox="1">
            <a:spLocks noGrp="1"/>
          </p:cNvSpPr>
          <p:nvPr>
            <p:ph type="title"/>
          </p:nvPr>
        </p:nvSpPr>
        <p:spPr>
          <a:xfrm>
            <a:off x="411100" y="136525"/>
            <a:ext cx="10621617" cy="78781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b="1"/>
              <a:t>Q&amp;A</a:t>
            </a:r>
            <a:endParaRPr/>
          </a:p>
        </p:txBody>
      </p:sp>
      <p:sp>
        <p:nvSpPr>
          <p:cNvPr id="317" name="Google Shape;317;p33"/>
          <p:cNvSpPr txBox="1"/>
          <p:nvPr/>
        </p:nvSpPr>
        <p:spPr>
          <a:xfrm>
            <a:off x="289888" y="1130710"/>
            <a:ext cx="9235112" cy="4910651"/>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90000"/>
              </a:lnSpc>
              <a:spcBef>
                <a:spcPts val="0"/>
              </a:spcBef>
              <a:spcAft>
                <a:spcPts val="0"/>
              </a:spcAft>
              <a:buClr>
                <a:srgbClr val="1D2228"/>
              </a:buClr>
              <a:buSzPct val="100000"/>
              <a:buFont typeface="Arial"/>
              <a:buNone/>
            </a:pPr>
            <a:r>
              <a:rPr lang="en-US" sz="2800">
                <a:solidFill>
                  <a:srgbClr val="1D2228"/>
                </a:solidFill>
                <a:latin typeface="Arial"/>
                <a:ea typeface="Arial"/>
                <a:cs typeface="Arial"/>
                <a:sym typeface="Arial"/>
              </a:rPr>
              <a:t>Q4 - </a:t>
            </a:r>
            <a:r>
              <a:rPr lang="en-US" sz="2800">
                <a:solidFill>
                  <a:schemeClr val="dk1"/>
                </a:solidFill>
                <a:latin typeface="Arial"/>
                <a:ea typeface="Arial"/>
                <a:cs typeface="Arial"/>
                <a:sym typeface="Arial"/>
              </a:rPr>
              <a:t>Why some of the SDUs or courses I submitted have disappeared from my eService screen?</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en-US" sz="2800">
                <a:solidFill>
                  <a:schemeClr val="dk1"/>
                </a:solidFill>
                <a:latin typeface="Arial"/>
                <a:ea typeface="Arial"/>
                <a:cs typeface="Arial"/>
                <a:sym typeface="Arial"/>
              </a:rPr>
              <a:t>Ans :Only Accepted SDUs after processing will be displayed on your eService screen. Rejected SDUs will be removed. SDUs will be rejected when: </a:t>
            </a:r>
            <a:endParaRPr/>
          </a:p>
          <a:p>
            <a:pPr marL="804863" marR="0" lvl="0" indent="-447674" algn="l" rtl="0">
              <a:lnSpc>
                <a:spcPct val="90000"/>
              </a:lnSpc>
              <a:spcBef>
                <a:spcPts val="100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Wrong supporting documents are submitted for SDUs. </a:t>
            </a:r>
            <a:endParaRPr/>
          </a:p>
          <a:p>
            <a:pPr marL="804863" marR="0" lvl="0" indent="-447674" algn="l" rtl="0">
              <a:lnSpc>
                <a:spcPct val="90000"/>
              </a:lnSpc>
              <a:spcBef>
                <a:spcPts val="100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Duplicate SDUs are submitted for the same item. </a:t>
            </a:r>
            <a:endParaRPr/>
          </a:p>
          <a:p>
            <a:pPr marL="804863" marR="0" lvl="0" indent="-447674" algn="l" rtl="0">
              <a:lnSpc>
                <a:spcPct val="90000"/>
              </a:lnSpc>
              <a:spcBef>
                <a:spcPts val="100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SDUs are submitted under wrong category. </a:t>
            </a:r>
            <a:endParaRPr/>
          </a:p>
          <a:p>
            <a:pPr marL="804863" marR="0" lvl="0" indent="-447674" algn="l" rtl="0">
              <a:lnSpc>
                <a:spcPct val="90000"/>
              </a:lnSpc>
              <a:spcBef>
                <a:spcPts val="100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Course title and training provider name stated on the final certificate DO NOT match the selected SDU item. </a:t>
            </a:r>
            <a:endParaRPr/>
          </a:p>
          <a:p>
            <a:pPr marL="804863" marR="0" lvl="0" indent="-447674" algn="l" rtl="0">
              <a:lnSpc>
                <a:spcPct val="90000"/>
              </a:lnSpc>
              <a:spcBef>
                <a:spcPts val="1000"/>
              </a:spcBef>
              <a:spcAft>
                <a:spcPts val="0"/>
              </a:spcAft>
              <a:buClr>
                <a:schemeClr val="dk1"/>
              </a:buClr>
              <a:buSzPct val="100000"/>
              <a:buFont typeface="Noto Sans Symbols"/>
              <a:buChar char="▪"/>
            </a:pPr>
            <a:r>
              <a:rPr lang="en-US" sz="2800">
                <a:solidFill>
                  <a:schemeClr val="dk1"/>
                </a:solidFill>
                <a:latin typeface="Arial"/>
                <a:ea typeface="Arial"/>
                <a:cs typeface="Arial"/>
                <a:sym typeface="Arial"/>
              </a:rPr>
              <a:t>Accredited courses/events not conducted within accreditation window will not be awarded SDU</a:t>
            </a:r>
            <a:endParaRPr/>
          </a:p>
          <a:p>
            <a:pPr marL="357188"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ct val="100000"/>
              <a:buFont typeface="Arial"/>
              <a:buNone/>
            </a:pPr>
            <a:r>
              <a:rPr lang="en-US" sz="2800">
                <a:solidFill>
                  <a:schemeClr val="dk1"/>
                </a:solidFill>
                <a:latin typeface="Arial"/>
                <a:ea typeface="Arial"/>
                <a:cs typeface="Arial"/>
                <a:sym typeface="Arial"/>
              </a:rPr>
              <a:t>If you are unable to find the course in the SDUs list, please contact your training provider for assistance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4"/>
          <p:cNvSpPr txBox="1">
            <a:spLocks noGrp="1"/>
          </p:cNvSpPr>
          <p:nvPr>
            <p:ph type="title"/>
          </p:nvPr>
        </p:nvSpPr>
        <p:spPr>
          <a:xfrm>
            <a:off x="580057" y="269132"/>
            <a:ext cx="8596668" cy="820366"/>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en-US"/>
              <a:t>How are the SDUs calculated, evaluated and accepted for renewal? </a:t>
            </a:r>
            <a:endParaRPr/>
          </a:p>
        </p:txBody>
      </p:sp>
      <p:sp>
        <p:nvSpPr>
          <p:cNvPr id="323" name="Google Shape;323;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Summary for WSHOs on SDUs Category 2 </a:t>
            </a:r>
            <a:endParaRPr/>
          </a:p>
        </p:txBody>
      </p:sp>
      <p:pic>
        <p:nvPicPr>
          <p:cNvPr id="324" name="Google Shape;324;p34"/>
          <p:cNvPicPr preferRelativeResize="0"/>
          <p:nvPr/>
        </p:nvPicPr>
        <p:blipFill rotWithShape="1">
          <a:blip r:embed="rId3">
            <a:alphaModFix/>
          </a:blip>
          <a:srcRect/>
          <a:stretch/>
        </p:blipFill>
        <p:spPr>
          <a:xfrm>
            <a:off x="580057" y="1347496"/>
            <a:ext cx="8455758" cy="524137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a:off x="1815547" y="935955"/>
            <a:ext cx="6066395" cy="286741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ct val="100000"/>
              <a:buFont typeface="Meddon"/>
              <a:buNone/>
            </a:pPr>
            <a:r>
              <a:rPr lang="en-US" sz="8000" dirty="0">
                <a:latin typeface="Meddon"/>
                <a:ea typeface="Meddon"/>
                <a:cs typeface="Meddon"/>
                <a:sym typeface="Meddon"/>
              </a:rPr>
              <a:t>Thank You</a:t>
            </a:r>
            <a:endParaRPr dirty="0"/>
          </a:p>
        </p:txBody>
      </p:sp>
      <p:sp>
        <p:nvSpPr>
          <p:cNvPr id="330" name="Google Shape;330;p35"/>
          <p:cNvSpPr txBox="1"/>
          <p:nvPr/>
        </p:nvSpPr>
        <p:spPr>
          <a:xfrm>
            <a:off x="3752022" y="4251499"/>
            <a:ext cx="26084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Trebuchet MS"/>
                <a:ea typeface="Trebuchet MS"/>
                <a:cs typeface="Trebuchet MS"/>
                <a:sym typeface="Trebuchet MS"/>
              </a:rPr>
              <a:t>Email : cpd@siso.org.sg</a:t>
            </a:r>
            <a:endParaRPr dirty="0"/>
          </a:p>
        </p:txBody>
      </p:sp>
      <p:sp>
        <p:nvSpPr>
          <p:cNvPr id="331" name="Google Shape;331;p35"/>
          <p:cNvSpPr txBox="1"/>
          <p:nvPr/>
        </p:nvSpPr>
        <p:spPr>
          <a:xfrm>
            <a:off x="3840488" y="6332547"/>
            <a:ext cx="34941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Updated 26 March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677334" y="609600"/>
            <a:ext cx="8575996" cy="86139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70C0"/>
              </a:buClr>
              <a:buSzPts val="3600"/>
              <a:buFont typeface="Trebuchet MS"/>
              <a:buNone/>
            </a:pPr>
            <a:r>
              <a:rPr lang="en-US" b="1">
                <a:solidFill>
                  <a:srgbClr val="0070C0"/>
                </a:solidFill>
              </a:rPr>
              <a:t>Contents</a:t>
            </a:r>
            <a:endParaRPr/>
          </a:p>
        </p:txBody>
      </p:sp>
      <p:sp>
        <p:nvSpPr>
          <p:cNvPr id="163" name="Google Shape;163;p19"/>
          <p:cNvSpPr txBox="1">
            <a:spLocks noGrp="1"/>
          </p:cNvSpPr>
          <p:nvPr>
            <p:ph type="body" idx="1"/>
          </p:nvPr>
        </p:nvSpPr>
        <p:spPr>
          <a:xfrm>
            <a:off x="677334" y="1280560"/>
            <a:ext cx="8575996" cy="4296879"/>
          </a:xfrm>
          <a:prstGeom prst="rect">
            <a:avLst/>
          </a:prstGeom>
          <a:noFill/>
          <a:ln>
            <a:noFill/>
          </a:ln>
        </p:spPr>
        <p:txBody>
          <a:bodyPr spcFirstLastPara="1" wrap="square" lIns="91425" tIns="45700" rIns="91425" bIns="45700" anchor="t" anchorCtr="0">
            <a:normAutofit/>
          </a:bodyPr>
          <a:lstStyle/>
          <a:p>
            <a:pPr marL="536575" lvl="0" indent="-536575" algn="l" rtl="0">
              <a:spcBef>
                <a:spcPts val="0"/>
              </a:spcBef>
              <a:spcAft>
                <a:spcPts val="0"/>
              </a:spcAft>
              <a:buSzPts val="1920"/>
              <a:buChar char="►"/>
            </a:pPr>
            <a:r>
              <a:rPr lang="en-US" sz="2400">
                <a:latin typeface="Arial"/>
                <a:ea typeface="Arial"/>
                <a:cs typeface="Arial"/>
                <a:sym typeface="Arial"/>
              </a:rPr>
              <a:t>Requirements for Renewal</a:t>
            </a:r>
            <a:endParaRPr/>
          </a:p>
          <a:p>
            <a:pPr marL="536575" lvl="0" indent="-536575" algn="l" rtl="0">
              <a:spcBef>
                <a:spcPts val="1000"/>
              </a:spcBef>
              <a:spcAft>
                <a:spcPts val="0"/>
              </a:spcAft>
              <a:buSzPts val="1920"/>
              <a:buChar char="►"/>
            </a:pPr>
            <a:r>
              <a:rPr lang="en-US" sz="2400">
                <a:latin typeface="Arial"/>
                <a:ea typeface="Arial"/>
                <a:cs typeface="Arial"/>
                <a:sym typeface="Arial"/>
              </a:rPr>
              <a:t>SDU Categories under Revised SDU Framework</a:t>
            </a:r>
            <a:endParaRPr/>
          </a:p>
          <a:p>
            <a:pPr marL="536575" lvl="0" indent="-536575" algn="l" rtl="0">
              <a:spcBef>
                <a:spcPts val="1000"/>
              </a:spcBef>
              <a:spcAft>
                <a:spcPts val="0"/>
              </a:spcAft>
              <a:buSzPts val="1920"/>
              <a:buChar char="►"/>
            </a:pPr>
            <a:r>
              <a:rPr lang="en-US" sz="2400">
                <a:latin typeface="Arial"/>
                <a:ea typeface="Arial"/>
                <a:cs typeface="Arial"/>
                <a:sym typeface="Arial"/>
              </a:rPr>
              <a:t>Category 2 – Check for available Accredited courses for 2023</a:t>
            </a:r>
            <a:endParaRPr/>
          </a:p>
          <a:p>
            <a:pPr marL="536575" lvl="0" indent="-536575" algn="l" rtl="0">
              <a:spcBef>
                <a:spcPts val="1000"/>
              </a:spcBef>
              <a:spcAft>
                <a:spcPts val="0"/>
              </a:spcAft>
              <a:buSzPts val="1920"/>
              <a:buChar char="►"/>
            </a:pPr>
            <a:r>
              <a:rPr lang="en-US" sz="2400">
                <a:latin typeface="Arial"/>
                <a:ea typeface="Arial"/>
                <a:cs typeface="Arial"/>
                <a:sym typeface="Arial"/>
              </a:rPr>
              <a:t>Understanding and check for Valid CPD Code.</a:t>
            </a:r>
            <a:endParaRPr/>
          </a:p>
          <a:p>
            <a:pPr marL="536575" lvl="0" indent="-536575" algn="l" rtl="0">
              <a:spcBef>
                <a:spcPts val="1000"/>
              </a:spcBef>
              <a:spcAft>
                <a:spcPts val="0"/>
              </a:spcAft>
              <a:buSzPts val="1920"/>
              <a:buChar char="►"/>
            </a:pPr>
            <a:r>
              <a:rPr lang="en-US" sz="2400">
                <a:latin typeface="Arial"/>
                <a:ea typeface="Arial"/>
                <a:cs typeface="Arial"/>
                <a:sym typeface="Arial"/>
              </a:rPr>
              <a:t>Information on your Certificate to submit to MOM’s portal for renewal.</a:t>
            </a:r>
            <a:endParaRPr/>
          </a:p>
          <a:p>
            <a:pPr marL="536575" lvl="0" indent="-536575" algn="l" rtl="0">
              <a:spcBef>
                <a:spcPts val="1000"/>
              </a:spcBef>
              <a:spcAft>
                <a:spcPts val="0"/>
              </a:spcAft>
              <a:buSzPts val="1920"/>
              <a:buChar char="►"/>
            </a:pPr>
            <a:r>
              <a:rPr lang="en-US" sz="2400">
                <a:latin typeface="Arial"/>
                <a:ea typeface="Arial"/>
                <a:cs typeface="Arial"/>
                <a:sym typeface="Arial"/>
              </a:rPr>
              <a:t>Check and Submit SDUs on MOM’s portal</a:t>
            </a:r>
            <a:endParaRPr/>
          </a:p>
          <a:p>
            <a:pPr marL="536575" lvl="0" indent="-536575" algn="l" rtl="0">
              <a:spcBef>
                <a:spcPts val="1000"/>
              </a:spcBef>
              <a:spcAft>
                <a:spcPts val="0"/>
              </a:spcAft>
              <a:buSzPts val="1920"/>
              <a:buChar char="►"/>
            </a:pPr>
            <a:r>
              <a:rPr lang="en-US" sz="2400">
                <a:latin typeface="Arial"/>
                <a:ea typeface="Arial"/>
                <a:cs typeface="Arial"/>
                <a:sym typeface="Arial"/>
              </a:rPr>
              <a:t>Self Check on Accredited Courses</a:t>
            </a:r>
            <a:endParaRPr/>
          </a:p>
          <a:p>
            <a:pPr marL="536575" lvl="0" indent="-445135"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231913" y="53136"/>
            <a:ext cx="10184296" cy="79675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70C0"/>
              </a:buClr>
              <a:buSzPts val="3600"/>
              <a:buFont typeface="Trebuchet MS"/>
              <a:buNone/>
            </a:pPr>
            <a:r>
              <a:rPr lang="en-US" b="1">
                <a:solidFill>
                  <a:srgbClr val="0070C0"/>
                </a:solidFill>
              </a:rPr>
              <a:t>Requirement for WSHO License Renewal </a:t>
            </a:r>
            <a:endParaRPr/>
          </a:p>
        </p:txBody>
      </p:sp>
      <p:sp>
        <p:nvSpPr>
          <p:cNvPr id="169" name="Google Shape;169;p20"/>
          <p:cNvSpPr txBox="1">
            <a:spLocks noGrp="1"/>
          </p:cNvSpPr>
          <p:nvPr>
            <p:ph type="body" idx="1"/>
          </p:nvPr>
        </p:nvSpPr>
        <p:spPr>
          <a:xfrm>
            <a:off x="593036" y="1148248"/>
            <a:ext cx="8819322" cy="467608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sz="2000">
                <a:solidFill>
                  <a:srgbClr val="333333"/>
                </a:solidFill>
                <a:latin typeface="Arial"/>
                <a:ea typeface="Arial"/>
                <a:cs typeface="Arial"/>
                <a:sym typeface="Arial"/>
              </a:rPr>
              <a:t>T</a:t>
            </a:r>
            <a:r>
              <a:rPr lang="en-US" sz="2000" i="0">
                <a:solidFill>
                  <a:srgbClr val="333333"/>
                </a:solidFill>
                <a:latin typeface="Arial"/>
                <a:ea typeface="Arial"/>
                <a:cs typeface="Arial"/>
                <a:sym typeface="Arial"/>
              </a:rPr>
              <a:t>o renew your certification as a WSHO a minimum of 40 SDUs over the renewal-qualifying period ( 2 years)</a:t>
            </a:r>
            <a:endParaRPr/>
          </a:p>
          <a:p>
            <a:pPr marL="342900" lvl="0" indent="-342900" algn="l" rtl="0">
              <a:spcBef>
                <a:spcPts val="1000"/>
              </a:spcBef>
              <a:spcAft>
                <a:spcPts val="0"/>
              </a:spcAft>
              <a:buSzPts val="1600"/>
              <a:buChar char="►"/>
            </a:pPr>
            <a:r>
              <a:rPr lang="en-US" sz="2000" i="0">
                <a:solidFill>
                  <a:srgbClr val="333333"/>
                </a:solidFill>
                <a:latin typeface="Arial"/>
                <a:ea typeface="Arial"/>
                <a:cs typeface="Arial"/>
                <a:sym typeface="Arial"/>
              </a:rPr>
              <a:t>To submit for renewal at least 60 days prior to the expiry date of their current certificates of registration.</a:t>
            </a:r>
            <a:endParaRPr/>
          </a:p>
          <a:p>
            <a:pPr marL="342900" lvl="0" indent="-342900" algn="l" rtl="0">
              <a:spcBef>
                <a:spcPts val="1000"/>
              </a:spcBef>
              <a:spcAft>
                <a:spcPts val="0"/>
              </a:spcAft>
              <a:buSzPts val="1600"/>
              <a:buChar char="►"/>
            </a:pPr>
            <a:r>
              <a:rPr lang="en-US" sz="2000" i="0">
                <a:solidFill>
                  <a:srgbClr val="333333"/>
                </a:solidFill>
                <a:latin typeface="Arial"/>
                <a:ea typeface="Arial"/>
                <a:cs typeface="Arial"/>
                <a:sym typeface="Arial"/>
              </a:rPr>
              <a:t>(Please refer to MOM website for the renewal process </a:t>
            </a:r>
            <a:r>
              <a:rPr lang="en-US" sz="2000" b="0" i="0">
                <a:solidFill>
                  <a:srgbClr val="333333"/>
                </a:solidFill>
                <a:latin typeface="Arial"/>
                <a:ea typeface="Arial"/>
                <a:cs typeface="Arial"/>
                <a:sym typeface="Arial"/>
              </a:rPr>
              <a:t>at: </a:t>
            </a:r>
            <a:r>
              <a:rPr lang="en-US" sz="2000" b="0" i="0" u="sng">
                <a:solidFill>
                  <a:schemeClr val="hlink"/>
                </a:solidFill>
                <a:latin typeface="Arial"/>
                <a:ea typeface="Arial"/>
                <a:cs typeface="Arial"/>
                <a:sym typeface="Arial"/>
                <a:hlinkClick r:id="rId3"/>
              </a:rPr>
              <a:t>http://www.mom.gov.sg/workplace-safety-health/applications-registrations/competent-person/renew-certificate/Pages/workplace-sho-renewal.aspx#criteria</a:t>
            </a:r>
            <a:endParaRPr sz="2000" b="0" i="0" u="sng">
              <a:solidFill>
                <a:srgbClr val="36AFF0"/>
              </a:solidFill>
              <a:latin typeface="Arial"/>
              <a:ea typeface="Arial"/>
              <a:cs typeface="Arial"/>
              <a:sym typeface="Arial"/>
            </a:endParaRPr>
          </a:p>
          <a:p>
            <a:pPr marL="0" lvl="0" indent="0" algn="l" rtl="0">
              <a:spcBef>
                <a:spcPts val="1000"/>
              </a:spcBef>
              <a:spcAft>
                <a:spcPts val="0"/>
              </a:spcAft>
              <a:buSzPts val="1600"/>
              <a:buNone/>
            </a:pPr>
            <a:endParaRPr sz="2000" b="0" i="0">
              <a:solidFill>
                <a:srgbClr val="333333"/>
              </a:solidFill>
              <a:latin typeface="PT Sans"/>
              <a:ea typeface="PT Sans"/>
              <a:cs typeface="PT Sans"/>
              <a:sym typeface="PT Sans"/>
            </a:endParaRPr>
          </a:p>
          <a:p>
            <a:pPr marL="0" lvl="0" indent="0" algn="l" rtl="0">
              <a:spcBef>
                <a:spcPts val="1000"/>
              </a:spcBef>
              <a:spcAft>
                <a:spcPts val="0"/>
              </a:spcAft>
              <a:buSzPts val="1600"/>
              <a:buNone/>
            </a:pPr>
            <a:r>
              <a:rPr lang="en-US" sz="2000" b="0" i="0">
                <a:solidFill>
                  <a:srgbClr val="333333"/>
                </a:solidFill>
                <a:latin typeface="Arial"/>
                <a:ea typeface="Arial"/>
                <a:cs typeface="Arial"/>
                <a:sym typeface="Arial"/>
              </a:rPr>
              <a:t>Note: SDUs obtained under previous SDU framework will still be accepted for your current renewal cycle if the SDUs are obtained within 2 years from registration expiry date.</a:t>
            </a:r>
            <a:endParaRPr/>
          </a:p>
          <a:p>
            <a:pPr marL="342900" lvl="0" indent="-251459" algn="l" rtl="0">
              <a:spcBef>
                <a:spcPts val="1000"/>
              </a:spcBef>
              <a:spcAft>
                <a:spcPts val="0"/>
              </a:spcAft>
              <a:buSzPts val="1440"/>
              <a:buNone/>
            </a:pPr>
            <a:endParaRPr/>
          </a:p>
        </p:txBody>
      </p:sp>
      <p:pic>
        <p:nvPicPr>
          <p:cNvPr id="170" name="Google Shape;170;p20"/>
          <p:cNvPicPr preferRelativeResize="0"/>
          <p:nvPr/>
        </p:nvPicPr>
        <p:blipFill rotWithShape="1">
          <a:blip r:embed="rId4">
            <a:alphaModFix/>
          </a:blip>
          <a:srcRect/>
          <a:stretch/>
        </p:blipFill>
        <p:spPr>
          <a:xfrm>
            <a:off x="9136220" y="2423013"/>
            <a:ext cx="1705213" cy="16861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246258" y="-21177"/>
            <a:ext cx="10398551" cy="9453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598"/>
              </a:buClr>
              <a:buSzPts val="3200"/>
              <a:buFont typeface="Arial"/>
              <a:buNone/>
            </a:pPr>
            <a:r>
              <a:rPr lang="en-US" sz="3000" b="1">
                <a:solidFill>
                  <a:srgbClr val="2F5598"/>
                </a:solidFill>
                <a:latin typeface="Arial"/>
                <a:ea typeface="Arial"/>
                <a:cs typeface="Arial"/>
                <a:sym typeface="Arial"/>
              </a:rPr>
              <a:t>SDU Categories under Revised SDU Framework</a:t>
            </a:r>
            <a:endParaRPr sz="3000"/>
          </a:p>
        </p:txBody>
      </p:sp>
      <p:sp>
        <p:nvSpPr>
          <p:cNvPr id="176" name="Google Shape;176;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900"/>
              <a:buFont typeface="Trebuchet MS"/>
              <a:buNone/>
            </a:pPr>
            <a:r>
              <a:rPr lang="en-US"/>
              <a:t>Quick Summary for WSHOs on SDUs Category 2 </a:t>
            </a:r>
            <a:endParaRPr/>
          </a:p>
        </p:txBody>
      </p:sp>
      <p:graphicFrame>
        <p:nvGraphicFramePr>
          <p:cNvPr id="177" name="Google Shape;177;p21"/>
          <p:cNvGraphicFramePr/>
          <p:nvPr/>
        </p:nvGraphicFramePr>
        <p:xfrm>
          <a:off x="445942" y="945380"/>
          <a:ext cx="10884900" cy="4760000"/>
        </p:xfrm>
        <a:graphic>
          <a:graphicData uri="http://schemas.openxmlformats.org/drawingml/2006/table">
            <a:tbl>
              <a:tblPr firstRow="1" bandRow="1">
                <a:noFill/>
                <a:tableStyleId>{0EE07C51-648F-4686-97BF-778E6164CC07}</a:tableStyleId>
              </a:tblPr>
              <a:tblGrid>
                <a:gridCol w="2721225">
                  <a:extLst>
                    <a:ext uri="{9D8B030D-6E8A-4147-A177-3AD203B41FA5}">
                      <a16:colId xmlns:a16="http://schemas.microsoft.com/office/drawing/2014/main" val="20000"/>
                    </a:ext>
                  </a:extLst>
                </a:gridCol>
                <a:gridCol w="2031875">
                  <a:extLst>
                    <a:ext uri="{9D8B030D-6E8A-4147-A177-3AD203B41FA5}">
                      <a16:colId xmlns:a16="http://schemas.microsoft.com/office/drawing/2014/main" val="20001"/>
                    </a:ext>
                  </a:extLst>
                </a:gridCol>
                <a:gridCol w="3865450">
                  <a:extLst>
                    <a:ext uri="{9D8B030D-6E8A-4147-A177-3AD203B41FA5}">
                      <a16:colId xmlns:a16="http://schemas.microsoft.com/office/drawing/2014/main" val="20002"/>
                    </a:ext>
                  </a:extLst>
                </a:gridCol>
                <a:gridCol w="226635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1100" u="none" strike="noStrike" cap="none">
                          <a:solidFill>
                            <a:schemeClr val="lt1"/>
                          </a:solidFill>
                          <a:latin typeface="Arial"/>
                          <a:ea typeface="Arial"/>
                          <a:cs typeface="Arial"/>
                          <a:sym typeface="Arial"/>
                        </a:rPr>
                        <a:t>Category</a:t>
                      </a:r>
                      <a:endParaRPr sz="1100" u="none" strike="noStrike" cap="none">
                        <a:solidFill>
                          <a:schemeClr val="lt1"/>
                        </a:solidFill>
                        <a:latin typeface="Candara"/>
                        <a:ea typeface="Candara"/>
                        <a:cs typeface="Candara"/>
                        <a:sym typeface="Candara"/>
                      </a:endParaRPr>
                    </a:p>
                  </a:txBody>
                  <a:tcPr marL="68575" marR="68575" marT="0" marB="0" anchor="ctr"/>
                </a:tc>
                <a:tc>
                  <a:txBody>
                    <a:bodyPr/>
                    <a:lstStyle/>
                    <a:p>
                      <a:pPr marL="0" marR="0" lvl="0" indent="0" algn="ctr" rtl="0">
                        <a:spcBef>
                          <a:spcPts val="0"/>
                        </a:spcBef>
                        <a:spcAft>
                          <a:spcPts val="0"/>
                        </a:spcAft>
                        <a:buNone/>
                      </a:pPr>
                      <a:r>
                        <a:rPr lang="en-US" sz="1100" b="1" u="none" strike="noStrike" cap="none">
                          <a:solidFill>
                            <a:schemeClr val="lt1"/>
                          </a:solidFill>
                          <a:latin typeface="Arial"/>
                          <a:ea typeface="Arial"/>
                          <a:cs typeface="Arial"/>
                          <a:sym typeface="Arial"/>
                        </a:rPr>
                        <a:t>Max SDUs per renewal cycle</a:t>
                      </a:r>
                      <a:endParaRPr sz="1100" u="none" strike="noStrike" cap="none">
                        <a:solidFill>
                          <a:schemeClr val="lt1"/>
                        </a:solidFill>
                        <a:latin typeface="Candara"/>
                        <a:ea typeface="Candara"/>
                        <a:cs typeface="Candara"/>
                        <a:sym typeface="Candara"/>
                      </a:endParaRPr>
                    </a:p>
                  </a:txBody>
                  <a:tcPr marL="68575" marR="68575" marT="0" marB="0" anchor="ctr"/>
                </a:tc>
                <a:tc>
                  <a:txBody>
                    <a:bodyPr/>
                    <a:lstStyle/>
                    <a:p>
                      <a:pPr marL="0" marR="0" lvl="0" indent="0" algn="ctr" rtl="0">
                        <a:spcBef>
                          <a:spcPts val="0"/>
                        </a:spcBef>
                        <a:spcAft>
                          <a:spcPts val="0"/>
                        </a:spcAft>
                        <a:buNone/>
                      </a:pPr>
                      <a:r>
                        <a:rPr lang="en-US" sz="1100" u="none" strike="noStrike" cap="none">
                          <a:solidFill>
                            <a:schemeClr val="lt1"/>
                          </a:solidFill>
                          <a:latin typeface="Arial"/>
                          <a:ea typeface="Arial"/>
                          <a:cs typeface="Arial"/>
                          <a:sym typeface="Arial"/>
                        </a:rPr>
                        <a:t>Description of activities/participation for WSHOs’ renewal</a:t>
                      </a:r>
                      <a:endParaRPr sz="1100" u="none" strike="noStrike" cap="none">
                        <a:solidFill>
                          <a:schemeClr val="lt1"/>
                        </a:solidFill>
                        <a:latin typeface="Candara"/>
                        <a:ea typeface="Candara"/>
                        <a:cs typeface="Candara"/>
                        <a:sym typeface="Candara"/>
                      </a:endParaRPr>
                    </a:p>
                  </a:txBody>
                  <a:tcPr marL="68575" marR="68575" marT="0" marB="0" anchor="ctr"/>
                </a:tc>
                <a:tc>
                  <a:txBody>
                    <a:bodyPr/>
                    <a:lstStyle/>
                    <a:p>
                      <a:pPr marL="0" marR="0" lvl="0" indent="0" algn="ctr" rtl="0">
                        <a:spcBef>
                          <a:spcPts val="0"/>
                        </a:spcBef>
                        <a:spcAft>
                          <a:spcPts val="0"/>
                        </a:spcAft>
                        <a:buNone/>
                      </a:pPr>
                      <a:r>
                        <a:rPr lang="en-US" sz="1100" b="1" u="none" strike="noStrike" cap="none">
                          <a:solidFill>
                            <a:schemeClr val="lt1"/>
                          </a:solidFill>
                          <a:latin typeface="Arial"/>
                          <a:ea typeface="Arial"/>
                          <a:cs typeface="Arial"/>
                          <a:sym typeface="Arial"/>
                        </a:rPr>
                        <a:t>Administrate by Who</a:t>
                      </a:r>
                      <a:endParaRPr sz="1100" u="none" strike="noStrike" cap="none">
                        <a:solidFill>
                          <a:schemeClr val="lt1"/>
                        </a:solidFill>
                        <a:latin typeface="Candara"/>
                        <a:ea typeface="Candara"/>
                        <a:cs typeface="Candara"/>
                        <a:sym typeface="Candara"/>
                      </a:endParaRPr>
                    </a:p>
                  </a:txBody>
                  <a:tcPr marL="68575" marR="68575" marT="0" marB="0"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solidFill>
                            <a:schemeClr val="dk1"/>
                          </a:solidFill>
                          <a:latin typeface="Trebuchet MS"/>
                          <a:ea typeface="Trebuchet MS"/>
                          <a:cs typeface="Trebuchet MS"/>
                          <a:sym typeface="Trebuchet MS"/>
                        </a:rPr>
                        <a:t>Cat 1 - WSH practice </a:t>
                      </a:r>
                      <a:endParaRPr sz="1800"/>
                    </a:p>
                  </a:txBody>
                  <a:tcPr marL="91450" marR="91450" marT="45725" marB="45725"/>
                </a:tc>
                <a:tc>
                  <a:txBody>
                    <a:bodyPr/>
                    <a:lstStyle/>
                    <a:p>
                      <a:pPr marL="0" marR="0" lvl="0" indent="0" algn="l" rtl="0">
                        <a:spcBef>
                          <a:spcPts val="0"/>
                        </a:spcBef>
                        <a:spcAft>
                          <a:spcPts val="0"/>
                        </a:spcAft>
                        <a:buNone/>
                      </a:pPr>
                      <a:r>
                        <a:rPr lang="en-US" sz="1800"/>
                        <a:t>Up to 20 SDUs</a:t>
                      </a:r>
                      <a:endParaRPr/>
                    </a:p>
                  </a:txBody>
                  <a:tcPr marL="91450" marR="91450" marT="45725" marB="45725"/>
                </a:tc>
                <a:tc>
                  <a:txBody>
                    <a:bodyPr/>
                    <a:lstStyle/>
                    <a:p>
                      <a:pPr marL="0" marR="0" lvl="0" indent="0" algn="l" rtl="0">
                        <a:spcBef>
                          <a:spcPts val="0"/>
                        </a:spcBef>
                        <a:spcAft>
                          <a:spcPts val="0"/>
                        </a:spcAft>
                        <a:buNone/>
                      </a:pPr>
                      <a:r>
                        <a:rPr lang="en-US" sz="1800"/>
                        <a:t>WSHO in employment or with WSH roles in the past 2 years, including WSHOs in practice overseas</a:t>
                      </a:r>
                      <a:endParaRPr/>
                    </a:p>
                  </a:txBody>
                  <a:tcPr marL="91450" marR="91450" marT="45725" marB="45725"/>
                </a:tc>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r>
                        <a:rPr lang="en-US" sz="1800"/>
                        <a:t>MOM</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Cat 2 - Attended accredited training/activities such as workshops, seminars, conferences, and formal studies </a:t>
                      </a:r>
                      <a:endParaRPr sz="1800"/>
                    </a:p>
                  </a:txBody>
                  <a:tcPr marL="91450" marR="91450" marT="45725" marB="45725"/>
                </a:tc>
                <a:tc>
                  <a:txBody>
                    <a:bodyPr/>
                    <a:lstStyle/>
                    <a:p>
                      <a:pPr marL="0" marR="0" lvl="0" indent="0" algn="l" rtl="0">
                        <a:spcBef>
                          <a:spcPts val="0"/>
                        </a:spcBef>
                        <a:spcAft>
                          <a:spcPts val="0"/>
                        </a:spcAft>
                        <a:buNone/>
                      </a:pPr>
                      <a:r>
                        <a:rPr lang="en-US" sz="1800"/>
                        <a:t>No cap in maximum SDUs</a:t>
                      </a:r>
                      <a:endParaRPr/>
                    </a:p>
                  </a:txBody>
                  <a:tcPr marL="91450" marR="91450" marT="45725" marB="45725"/>
                </a:tc>
                <a:tc>
                  <a:txBody>
                    <a:bodyPr/>
                    <a:lstStyle/>
                    <a:p>
                      <a:pPr marL="0" marR="0" lvl="0" indent="0" algn="l" rtl="0">
                        <a:spcBef>
                          <a:spcPts val="0"/>
                        </a:spcBef>
                        <a:spcAft>
                          <a:spcPts val="0"/>
                        </a:spcAft>
                        <a:buNone/>
                      </a:pPr>
                      <a:r>
                        <a:rPr lang="en-US" sz="1800"/>
                        <a:t>Training accredited by CPD Board include :</a:t>
                      </a:r>
                      <a:endParaRPr/>
                    </a:p>
                    <a:p>
                      <a:pPr marL="285750" marR="0" lvl="0" indent="-285750" algn="l" rtl="0">
                        <a:spcBef>
                          <a:spcPts val="0"/>
                        </a:spcBef>
                        <a:spcAft>
                          <a:spcPts val="0"/>
                        </a:spcAft>
                        <a:buClr>
                          <a:schemeClr val="dk1"/>
                        </a:buClr>
                        <a:buSzPts val="1800"/>
                        <a:buFont typeface="Arial"/>
                        <a:buChar char="•"/>
                      </a:pPr>
                      <a:r>
                        <a:rPr lang="en-US" sz="1800"/>
                        <a:t>Conference/events organised by MOM, WSHC and relevant agencies</a:t>
                      </a:r>
                      <a:endParaRPr/>
                    </a:p>
                    <a:p>
                      <a:pPr marL="285750" marR="0" lvl="0" indent="-285750" algn="l" rtl="0">
                        <a:spcBef>
                          <a:spcPts val="0"/>
                        </a:spcBef>
                        <a:spcAft>
                          <a:spcPts val="0"/>
                        </a:spcAft>
                        <a:buClr>
                          <a:schemeClr val="dk1"/>
                        </a:buClr>
                        <a:buSzPts val="1800"/>
                        <a:buFont typeface="Arial"/>
                        <a:buChar char="•"/>
                      </a:pPr>
                      <a:r>
                        <a:rPr lang="en-US" sz="1800"/>
                        <a:t>Non-WSH courses that support Continuous Professional Development eg. Soft skills</a:t>
                      </a:r>
                      <a:endParaRPr/>
                    </a:p>
                  </a:txBody>
                  <a:tcPr marL="91450" marR="91450" marT="45725" marB="45725"/>
                </a:tc>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r>
                        <a:rPr lang="en-US" sz="1800"/>
                        <a:t>SISO CPD Board with support from MOM and WSHC</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Cat 3 - Other WSH contributions/Attending unaccredited WSH training</a:t>
                      </a:r>
                      <a:endParaRPr sz="1800"/>
                    </a:p>
                  </a:txBody>
                  <a:tcPr marL="91450" marR="91450" marT="45725" marB="45725"/>
                </a:tc>
                <a:tc>
                  <a:txBody>
                    <a:bodyPr/>
                    <a:lstStyle/>
                    <a:p>
                      <a:pPr marL="0" marR="0" lvl="0" indent="0" algn="l" rtl="0">
                        <a:spcBef>
                          <a:spcPts val="0"/>
                        </a:spcBef>
                        <a:spcAft>
                          <a:spcPts val="0"/>
                        </a:spcAft>
                        <a:buNone/>
                      </a:pPr>
                      <a:r>
                        <a:rPr lang="en-US" sz="1800"/>
                        <a:t>Up to 10 SDUs</a:t>
                      </a:r>
                      <a:endParaRPr/>
                    </a:p>
                  </a:txBody>
                  <a:tcPr marL="91450" marR="91450" marT="45725" marB="45725"/>
                </a:tc>
                <a:tc>
                  <a:txBody>
                    <a:bodyPr/>
                    <a:lstStyle/>
                    <a:p>
                      <a:pPr marL="285750" marR="0" lvl="0" indent="-285750" algn="l" rtl="0">
                        <a:spcBef>
                          <a:spcPts val="0"/>
                        </a:spcBef>
                        <a:spcAft>
                          <a:spcPts val="0"/>
                        </a:spcAft>
                        <a:buClr>
                          <a:schemeClr val="dk1"/>
                        </a:buClr>
                        <a:buSzPts val="1800"/>
                        <a:buFont typeface="Arial"/>
                        <a:buChar char="•"/>
                      </a:pPr>
                      <a:r>
                        <a:rPr lang="en-US" sz="1800"/>
                        <a:t>Contributions</a:t>
                      </a:r>
                      <a:endParaRPr/>
                    </a:p>
                    <a:p>
                      <a:pPr marL="285750" marR="0" lvl="0" indent="-285750" algn="l" rtl="0">
                        <a:spcBef>
                          <a:spcPts val="0"/>
                        </a:spcBef>
                        <a:spcAft>
                          <a:spcPts val="0"/>
                        </a:spcAft>
                        <a:buClr>
                          <a:schemeClr val="dk1"/>
                        </a:buClr>
                        <a:buSzPts val="1800"/>
                        <a:buFont typeface="Arial"/>
                        <a:buChar char="•"/>
                      </a:pPr>
                      <a:r>
                        <a:rPr lang="en-US" sz="1800"/>
                        <a:t>Accredited WSH Training</a:t>
                      </a:r>
                      <a:endParaRPr/>
                    </a:p>
                    <a:p>
                      <a:pPr marL="285750" marR="0" lvl="0" indent="-285750" algn="l" rtl="0">
                        <a:spcBef>
                          <a:spcPts val="0"/>
                        </a:spcBef>
                        <a:spcAft>
                          <a:spcPts val="0"/>
                        </a:spcAft>
                        <a:buClr>
                          <a:schemeClr val="dk1"/>
                        </a:buClr>
                        <a:buSzPts val="1800"/>
                        <a:buFont typeface="Arial"/>
                        <a:buChar char="•"/>
                      </a:pPr>
                      <a:r>
                        <a:rPr lang="en-US" sz="1800"/>
                        <a:t>Membership </a:t>
                      </a:r>
                      <a:endParaRPr/>
                    </a:p>
                    <a:p>
                      <a:pPr marL="285750" marR="0" lvl="0" indent="-285750" algn="l" rtl="0">
                        <a:spcBef>
                          <a:spcPts val="0"/>
                        </a:spcBef>
                        <a:spcAft>
                          <a:spcPts val="0"/>
                        </a:spcAft>
                        <a:buClr>
                          <a:schemeClr val="dk1"/>
                        </a:buClr>
                        <a:buSzPts val="1800"/>
                        <a:buFont typeface="Arial"/>
                        <a:buChar char="•"/>
                      </a:pPr>
                      <a:r>
                        <a:rPr lang="en-US" sz="1800"/>
                        <a:t>Etc.</a:t>
                      </a:r>
                      <a:endParaRPr/>
                    </a:p>
                  </a:txBody>
                  <a:tcPr marL="91450" marR="91450" marT="45725" marB="45725"/>
                </a:tc>
                <a:tc>
                  <a:txBody>
                    <a:bodyPr/>
                    <a:lstStyle/>
                    <a:p>
                      <a:pPr marL="0" marR="0" lvl="0" indent="0" algn="ctr" rtl="0">
                        <a:spcBef>
                          <a:spcPts val="0"/>
                        </a:spcBef>
                        <a:spcAft>
                          <a:spcPts val="0"/>
                        </a:spcAft>
                        <a:buNone/>
                      </a:pPr>
                      <a:r>
                        <a:rPr lang="en-US" sz="1800"/>
                        <a:t>MOM</a:t>
                      </a:r>
                      <a:endParaRPr/>
                    </a:p>
                  </a:txBody>
                  <a:tcPr marL="91450" marR="91450" marT="45725" marB="45725"/>
                </a:tc>
                <a:extLst>
                  <a:ext uri="{0D108BD9-81ED-4DB2-BD59-A6C34878D82A}">
                    <a16:rowId xmlns:a16="http://schemas.microsoft.com/office/drawing/2014/main" val="10003"/>
                  </a:ext>
                </a:extLst>
              </a:tr>
            </a:tbl>
          </a:graphicData>
        </a:graphic>
      </p:graphicFrame>
      <p:sp>
        <p:nvSpPr>
          <p:cNvPr id="178" name="Google Shape;178;p21"/>
          <p:cNvSpPr txBox="1"/>
          <p:nvPr/>
        </p:nvSpPr>
        <p:spPr>
          <a:xfrm>
            <a:off x="445942" y="5820005"/>
            <a:ext cx="9923658" cy="92333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Any Enquiries for MOM :</a:t>
            </a:r>
            <a:endParaRPr/>
          </a:p>
          <a:p>
            <a:pPr marL="0" marR="0" lvl="0" indent="0" algn="l" rtl="0">
              <a:spcBef>
                <a:spcPts val="0"/>
              </a:spcBef>
              <a:spcAft>
                <a:spcPts val="0"/>
              </a:spcAft>
              <a:buNone/>
            </a:pPr>
            <a:r>
              <a:rPr lang="en-US" sz="1600">
                <a:solidFill>
                  <a:schemeClr val="dk1"/>
                </a:solidFill>
                <a:latin typeface="Trebuchet MS"/>
                <a:ea typeface="Trebuchet MS"/>
                <a:cs typeface="Trebuchet MS"/>
                <a:sym typeface="Trebuchet MS"/>
              </a:rPr>
              <a:t>https://service2.mom.gov.sg/efeedback/Forms/eFeedbackWithReferrer.aspx?option=25</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79" name="Google Shape;179;p21"/>
          <p:cNvPicPr preferRelativeResize="0"/>
          <p:nvPr/>
        </p:nvPicPr>
        <p:blipFill rotWithShape="1">
          <a:blip r:embed="rId3">
            <a:alphaModFix/>
          </a:blip>
          <a:srcRect/>
          <a:stretch/>
        </p:blipFill>
        <p:spPr>
          <a:xfrm>
            <a:off x="9343455" y="5098067"/>
            <a:ext cx="1667108" cy="16575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838200" y="0"/>
            <a:ext cx="10398551" cy="9453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598"/>
              </a:buClr>
              <a:buSzPts val="3200"/>
              <a:buFont typeface="Arial"/>
              <a:buNone/>
            </a:pPr>
            <a:r>
              <a:rPr lang="en-US" sz="3200" b="1">
                <a:solidFill>
                  <a:srgbClr val="2F5598"/>
                </a:solidFill>
                <a:latin typeface="Arial"/>
                <a:ea typeface="Arial"/>
                <a:cs typeface="Arial"/>
                <a:sym typeface="Arial"/>
              </a:rPr>
              <a:t>Category 1 – WSH Practice </a:t>
            </a:r>
            <a:endParaRPr/>
          </a:p>
        </p:txBody>
      </p:sp>
      <p:sp>
        <p:nvSpPr>
          <p:cNvPr id="185" name="Google Shape;185;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900"/>
              <a:buFont typeface="Trebuchet MS"/>
              <a:buNone/>
            </a:pPr>
            <a:r>
              <a:rPr lang="en-US"/>
              <a:t>Quick Summary for WSHOs on SDUs Category 2 </a:t>
            </a:r>
            <a:endParaRPr/>
          </a:p>
        </p:txBody>
      </p:sp>
      <p:sp>
        <p:nvSpPr>
          <p:cNvPr id="186" name="Google Shape;186;p22"/>
          <p:cNvSpPr txBox="1"/>
          <p:nvPr/>
        </p:nvSpPr>
        <p:spPr>
          <a:xfrm>
            <a:off x="533400" y="754766"/>
            <a:ext cx="8928652"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Trebuchet MS"/>
                <a:ea typeface="Trebuchet MS"/>
                <a:cs typeface="Trebuchet MS"/>
                <a:sym typeface="Trebuchet MS"/>
              </a:rPr>
              <a:t>You MUST be directly involved in the workplace WSH activities as part of your appointed/employment role stated in your employment letter/contract agreement.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Trebuchet MS"/>
                <a:ea typeface="Trebuchet MS"/>
                <a:cs typeface="Trebuchet MS"/>
                <a:sym typeface="Trebuchet MS"/>
              </a:rPr>
              <a:t> You MUST be carrying out on-the-ground/on-site WSH role at the workplace. </a:t>
            </a:r>
            <a:endParaRPr/>
          </a:p>
          <a:p>
            <a:pPr marL="285750" marR="0" lvl="0" indent="-285750" algn="l" rtl="0">
              <a:spcBef>
                <a:spcPts val="0"/>
              </a:spcBef>
              <a:spcAft>
                <a:spcPts val="0"/>
              </a:spcAft>
              <a:buClr>
                <a:srgbClr val="00B0F0"/>
              </a:buClr>
              <a:buSzPts val="2000"/>
              <a:buFont typeface="Arial"/>
              <a:buChar char="•"/>
            </a:pPr>
            <a:r>
              <a:rPr lang="en-US" sz="2000">
                <a:solidFill>
                  <a:srgbClr val="00B0F0"/>
                </a:solidFill>
                <a:latin typeface="Trebuchet MS"/>
                <a:ea typeface="Trebuchet MS"/>
                <a:cs typeface="Trebuchet MS"/>
                <a:sym typeface="Trebuchet MS"/>
              </a:rPr>
              <a:t>Appointment to an in-house WSH related committee or team without actual appointment as a WSH Officer will </a:t>
            </a:r>
            <a:r>
              <a:rPr lang="en-US" sz="2000">
                <a:solidFill>
                  <a:schemeClr val="dk1"/>
                </a:solidFill>
                <a:latin typeface="Trebuchet MS"/>
                <a:ea typeface="Trebuchet MS"/>
                <a:cs typeface="Trebuchet MS"/>
                <a:sym typeface="Trebuchet MS"/>
              </a:rPr>
              <a:t>NOT be accepted</a:t>
            </a:r>
            <a:r>
              <a:rPr lang="en-US" sz="2000">
                <a:solidFill>
                  <a:srgbClr val="00B0F0"/>
                </a:solidFill>
                <a:latin typeface="Trebuchet MS"/>
                <a:ea typeface="Trebuchet MS"/>
                <a:cs typeface="Trebuchet MS"/>
                <a:sym typeface="Trebuchet MS"/>
              </a:rPr>
              <a:t>. </a:t>
            </a:r>
            <a:endParaRPr/>
          </a:p>
          <a:p>
            <a:pPr marL="285750" marR="0" lvl="0" indent="-285750" algn="l" rtl="0">
              <a:spcBef>
                <a:spcPts val="0"/>
              </a:spcBef>
              <a:spcAft>
                <a:spcPts val="0"/>
              </a:spcAft>
              <a:buClr>
                <a:srgbClr val="00B0F0"/>
              </a:buClr>
              <a:buSzPts val="2000"/>
              <a:buFont typeface="Arial"/>
              <a:buChar char="•"/>
            </a:pPr>
            <a:r>
              <a:rPr lang="en-US" sz="2000">
                <a:solidFill>
                  <a:srgbClr val="00B0F0"/>
                </a:solidFill>
                <a:latin typeface="Trebuchet MS"/>
                <a:ea typeface="Trebuchet MS"/>
                <a:cs typeface="Trebuchet MS"/>
                <a:sym typeface="Trebuchet MS"/>
              </a:rPr>
              <a:t>Appointment as a Full-time/Part-Time WSH Trainer conducting only classroom training will </a:t>
            </a:r>
            <a:r>
              <a:rPr lang="en-US" sz="2000">
                <a:solidFill>
                  <a:schemeClr val="dk1"/>
                </a:solidFill>
                <a:latin typeface="Trebuchet MS"/>
                <a:ea typeface="Trebuchet MS"/>
                <a:cs typeface="Trebuchet MS"/>
                <a:sym typeface="Trebuchet MS"/>
              </a:rPr>
              <a:t>NOT be accepted. </a:t>
            </a:r>
            <a:endParaRPr sz="2000">
              <a:solidFill>
                <a:schemeClr val="dk1"/>
              </a:solidFill>
              <a:latin typeface="Trebuchet MS"/>
              <a:ea typeface="Trebuchet MS"/>
              <a:cs typeface="Trebuchet MS"/>
              <a:sym typeface="Trebuchet MS"/>
            </a:endParaRPr>
          </a:p>
        </p:txBody>
      </p:sp>
      <p:sp>
        <p:nvSpPr>
          <p:cNvPr id="187" name="Google Shape;187;p22"/>
          <p:cNvSpPr txBox="1"/>
          <p:nvPr/>
        </p:nvSpPr>
        <p:spPr>
          <a:xfrm>
            <a:off x="677334" y="3896097"/>
            <a:ext cx="9004852"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Trebuchet MS"/>
                <a:ea typeface="Trebuchet MS"/>
                <a:cs typeface="Trebuchet MS"/>
                <a:sym typeface="Trebuchet MS"/>
              </a:rPr>
              <a:t>SDU Category SDU type Supporting document Approval criteria/condition</a:t>
            </a:r>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Trebuchet MS"/>
                <a:ea typeface="Trebuchet MS"/>
                <a:cs typeface="Trebuchet MS"/>
                <a:sym typeface="Trebuchet MS"/>
              </a:rPr>
              <a:t>Employment Letter </a:t>
            </a:r>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Trebuchet MS"/>
                <a:ea typeface="Trebuchet MS"/>
                <a:cs typeface="Trebuchet MS"/>
                <a:sym typeface="Trebuchet MS"/>
              </a:rPr>
              <a:t>Appointment Letter </a:t>
            </a:r>
            <a:endParaRPr/>
          </a:p>
          <a:p>
            <a:pPr marL="285750" marR="0" lvl="0" indent="-285750" algn="l" rtl="0">
              <a:spcBef>
                <a:spcPts val="0"/>
              </a:spcBef>
              <a:spcAft>
                <a:spcPts val="0"/>
              </a:spcAft>
              <a:buClr>
                <a:schemeClr val="dk1"/>
              </a:buClr>
              <a:buSzPts val="2000"/>
              <a:buFont typeface="Noto Sans Symbols"/>
              <a:buChar char="▪"/>
            </a:pPr>
            <a:r>
              <a:rPr lang="en-US" sz="2000">
                <a:solidFill>
                  <a:schemeClr val="dk1"/>
                </a:solidFill>
                <a:latin typeface="Trebuchet MS"/>
                <a:ea typeface="Trebuchet MS"/>
                <a:cs typeface="Trebuchet MS"/>
                <a:sym typeface="Trebuchet MS"/>
              </a:rPr>
              <a:t>Testimonial Letter Must have employment within last 2 years in WSH role on site </a:t>
            </a:r>
            <a:endParaRPr/>
          </a:p>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Maximum SDUs allowed for Cat 1 is 20. </a:t>
            </a:r>
            <a:endParaRPr sz="2000">
              <a:solidFill>
                <a:schemeClr val="dk1"/>
              </a:solidFill>
              <a:latin typeface="Trebuchet MS"/>
              <a:ea typeface="Trebuchet MS"/>
              <a:cs typeface="Trebuchet MS"/>
              <a:sym typeface="Trebuchet MS"/>
            </a:endParaRPr>
          </a:p>
        </p:txBody>
      </p:sp>
      <p:sp>
        <p:nvSpPr>
          <p:cNvPr id="188" name="Google Shape;188;p22"/>
          <p:cNvSpPr txBox="1"/>
          <p:nvPr/>
        </p:nvSpPr>
        <p:spPr>
          <a:xfrm>
            <a:off x="533400" y="6114099"/>
            <a:ext cx="10931934" cy="584775"/>
          </a:xfrm>
          <a:prstGeom prst="rect">
            <a:avLst/>
          </a:prstGeom>
          <a:solidFill>
            <a:srgbClr val="E9F6C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Trebuchet MS"/>
                <a:ea typeface="Trebuchet MS"/>
                <a:cs typeface="Trebuchet MS"/>
                <a:sym typeface="Trebuchet MS"/>
              </a:rPr>
              <a:t>Category 1 has increased to 20 SDUs to include WSHO duties that including conducting </a:t>
            </a:r>
            <a:r>
              <a:rPr lang="en-US" sz="1600">
                <a:solidFill>
                  <a:schemeClr val="dk1"/>
                </a:solidFill>
                <a:latin typeface="Trebuchet MS"/>
                <a:ea typeface="Trebuchet MS"/>
                <a:cs typeface="Trebuchet MS"/>
                <a:sym typeface="Trebuchet MS"/>
              </a:rPr>
              <a:t>Inhouse courses/trainings and organize safety meetings, WSH events, and inspections etc. No need to submit these evidences. </a:t>
            </a:r>
            <a:endParaRPr sz="16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3"/>
          <p:cNvPicPr preferRelativeResize="0"/>
          <p:nvPr/>
        </p:nvPicPr>
        <p:blipFill rotWithShape="1">
          <a:blip r:embed="rId3">
            <a:alphaModFix/>
          </a:blip>
          <a:srcRect t="1943"/>
          <a:stretch/>
        </p:blipFill>
        <p:spPr>
          <a:xfrm>
            <a:off x="531708" y="1548373"/>
            <a:ext cx="10398551" cy="2395711"/>
          </a:xfrm>
          <a:prstGeom prst="rect">
            <a:avLst/>
          </a:prstGeom>
          <a:noFill/>
          <a:ln>
            <a:noFill/>
          </a:ln>
        </p:spPr>
      </p:pic>
      <p:sp>
        <p:nvSpPr>
          <p:cNvPr id="194" name="Google Shape;194;p23"/>
          <p:cNvSpPr txBox="1"/>
          <p:nvPr/>
        </p:nvSpPr>
        <p:spPr>
          <a:xfrm>
            <a:off x="719744" y="136525"/>
            <a:ext cx="8384500" cy="845997"/>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2F5598"/>
              </a:buClr>
              <a:buSzPct val="117647"/>
              <a:buFont typeface="Arial"/>
              <a:buNone/>
            </a:pPr>
            <a:r>
              <a:rPr lang="en-US" sz="3200" b="1">
                <a:solidFill>
                  <a:srgbClr val="0070C0"/>
                </a:solidFill>
                <a:latin typeface="Arial"/>
                <a:ea typeface="Arial"/>
                <a:cs typeface="Arial"/>
                <a:sym typeface="Arial"/>
              </a:rPr>
              <a:t>Category 3 – </a:t>
            </a:r>
            <a:r>
              <a:rPr lang="en-US" sz="3200">
                <a:solidFill>
                  <a:srgbClr val="0070C0"/>
                </a:solidFill>
                <a:latin typeface="Trebuchet MS"/>
                <a:ea typeface="Trebuchet MS"/>
                <a:cs typeface="Trebuchet MS"/>
                <a:sym typeface="Trebuchet MS"/>
              </a:rPr>
              <a:t>Other WSH contributions/Attending unaccredited WSH training</a:t>
            </a:r>
            <a:endParaRPr sz="3200" b="1">
              <a:solidFill>
                <a:srgbClr val="0070C0"/>
              </a:solidFill>
              <a:latin typeface="Arial"/>
              <a:ea typeface="Arial"/>
              <a:cs typeface="Arial"/>
              <a:sym typeface="Arial"/>
            </a:endParaRPr>
          </a:p>
        </p:txBody>
      </p:sp>
      <p:sp>
        <p:nvSpPr>
          <p:cNvPr id="195" name="Google Shape;195;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900"/>
              <a:buFont typeface="Trebuchet MS"/>
              <a:buNone/>
            </a:pPr>
            <a:r>
              <a:rPr lang="en-US"/>
              <a:t>Quick Summary for WSHOs on SDUs Category 2 </a:t>
            </a:r>
            <a:endParaRPr/>
          </a:p>
        </p:txBody>
      </p:sp>
      <p:sp>
        <p:nvSpPr>
          <p:cNvPr id="196" name="Google Shape;196;p23"/>
          <p:cNvSpPr txBox="1"/>
          <p:nvPr/>
        </p:nvSpPr>
        <p:spPr>
          <a:xfrm>
            <a:off x="650168" y="1089059"/>
            <a:ext cx="101616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Category 3 is managed by MOM and evidences are required for all renewal applications.</a:t>
            </a:r>
            <a:endParaRPr sz="1800" strike="sngStrike">
              <a:solidFill>
                <a:schemeClr val="dk1"/>
              </a:solidFill>
              <a:latin typeface="Calibri"/>
              <a:ea typeface="Calibri"/>
              <a:cs typeface="Calibri"/>
              <a:sym typeface="Calibri"/>
            </a:endParaRPr>
          </a:p>
        </p:txBody>
      </p:sp>
      <p:sp>
        <p:nvSpPr>
          <p:cNvPr id="197" name="Google Shape;197;p23"/>
          <p:cNvSpPr txBox="1"/>
          <p:nvPr/>
        </p:nvSpPr>
        <p:spPr>
          <a:xfrm>
            <a:off x="437471" y="3944085"/>
            <a:ext cx="8781256" cy="2585323"/>
          </a:xfrm>
          <a:prstGeom prst="rect">
            <a:avLst/>
          </a:prstGeom>
          <a:solidFill>
            <a:schemeClr val="lt1"/>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As SISO Professional member, you can claim 2 SDUs ( valid membership card )</a:t>
            </a:r>
            <a:endParaRPr/>
          </a:p>
          <a:p>
            <a:pPr marL="342900" marR="0" lvl="0" indent="-22860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You can only claim SDUs under Category 3 as a trainer if it falls under the WSQ framework; CPD Accredited and WSH related. All other courses and trainings will NOT be accepted. You MUST provide the trainer appointment letter AND latest course timetable from the training provider to claim SDUs. </a:t>
            </a:r>
            <a:endParaRPr/>
          </a:p>
          <a:p>
            <a:pPr marL="342900" marR="0" lvl="0" indent="-22860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a:p>
            <a:pPr marL="342900" marR="0" lvl="0" indent="-342900" algn="l" rtl="0">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Attending Unaccredited Internationally recognized WSH Courses &amp; Training that is acceptable to CPD Board.</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957470" y="63887"/>
            <a:ext cx="8494643" cy="77525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F5598"/>
              </a:buClr>
              <a:buSzPct val="111111"/>
              <a:buFont typeface="Arial"/>
              <a:buNone/>
            </a:pPr>
            <a:r>
              <a:rPr lang="en-US" sz="3200" b="1">
                <a:solidFill>
                  <a:srgbClr val="0070C0"/>
                </a:solidFill>
                <a:latin typeface="Arial"/>
                <a:ea typeface="Arial"/>
                <a:cs typeface="Arial"/>
                <a:sym typeface="Arial"/>
              </a:rPr>
              <a:t>Category 2 – </a:t>
            </a:r>
            <a:r>
              <a:rPr lang="en-US" sz="3200" b="1">
                <a:solidFill>
                  <a:srgbClr val="0070C0"/>
                </a:solidFill>
                <a:latin typeface="Trebuchet MS"/>
                <a:ea typeface="Trebuchet MS"/>
                <a:cs typeface="Trebuchet MS"/>
                <a:sym typeface="Trebuchet MS"/>
              </a:rPr>
              <a:t>Attending Accredited training/event</a:t>
            </a:r>
            <a:endParaRPr/>
          </a:p>
        </p:txBody>
      </p:sp>
      <p:sp>
        <p:nvSpPr>
          <p:cNvPr id="203" name="Google Shape;203;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900"/>
              <a:buFont typeface="Trebuchet MS"/>
              <a:buNone/>
            </a:pPr>
            <a:r>
              <a:rPr lang="en-US"/>
              <a:t>Quick Summary for WSHOs on SDUs Category 2 </a:t>
            </a:r>
            <a:endParaRPr/>
          </a:p>
        </p:txBody>
      </p:sp>
      <p:pic>
        <p:nvPicPr>
          <p:cNvPr id="204" name="Google Shape;204;p24"/>
          <p:cNvPicPr preferRelativeResize="0"/>
          <p:nvPr/>
        </p:nvPicPr>
        <p:blipFill rotWithShape="1">
          <a:blip r:embed="rId3">
            <a:alphaModFix/>
          </a:blip>
          <a:srcRect/>
          <a:stretch/>
        </p:blipFill>
        <p:spPr>
          <a:xfrm>
            <a:off x="381000" y="940491"/>
            <a:ext cx="10433021" cy="5465996"/>
          </a:xfrm>
          <a:prstGeom prst="rect">
            <a:avLst/>
          </a:prstGeom>
          <a:noFill/>
          <a:ln>
            <a:noFill/>
          </a:ln>
        </p:spPr>
      </p:pic>
      <p:sp>
        <p:nvSpPr>
          <p:cNvPr id="205" name="Google Shape;205;p24"/>
          <p:cNvSpPr txBox="1"/>
          <p:nvPr/>
        </p:nvSpPr>
        <p:spPr>
          <a:xfrm>
            <a:off x="7143870" y="3824749"/>
            <a:ext cx="2779094"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 e.g. Manage Work At Heights)</a:t>
            </a:r>
            <a:endParaRPr sz="1800">
              <a:solidFill>
                <a:schemeClr val="dk1"/>
              </a:solidFill>
              <a:latin typeface="Trebuchet MS"/>
              <a:ea typeface="Trebuchet MS"/>
              <a:cs typeface="Trebuchet MS"/>
              <a:sym typeface="Trebuchet MS"/>
            </a:endParaRPr>
          </a:p>
        </p:txBody>
      </p:sp>
      <p:sp>
        <p:nvSpPr>
          <p:cNvPr id="206" name="Google Shape;206;p24"/>
          <p:cNvSpPr txBox="1"/>
          <p:nvPr/>
        </p:nvSpPr>
        <p:spPr>
          <a:xfrm>
            <a:off x="2813733" y="1681853"/>
            <a:ext cx="154623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B0F0"/>
                </a:solidFill>
                <a:latin typeface="Trebuchet MS"/>
                <a:ea typeface="Trebuchet MS"/>
                <a:cs typeface="Trebuchet MS"/>
                <a:sym typeface="Trebuchet MS"/>
              </a:rPr>
              <a:t>Tier 1.1</a:t>
            </a:r>
            <a:endParaRPr dirty="0"/>
          </a:p>
        </p:txBody>
      </p:sp>
      <p:sp>
        <p:nvSpPr>
          <p:cNvPr id="207" name="Google Shape;207;p24"/>
          <p:cNvSpPr txBox="1"/>
          <p:nvPr/>
        </p:nvSpPr>
        <p:spPr>
          <a:xfrm>
            <a:off x="2834799" y="2536270"/>
            <a:ext cx="1328342"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B0F0"/>
                </a:solidFill>
                <a:latin typeface="Trebuchet MS"/>
                <a:ea typeface="Trebuchet MS"/>
                <a:cs typeface="Trebuchet MS"/>
                <a:sym typeface="Trebuchet MS"/>
              </a:rPr>
              <a:t>Tier 1.2</a:t>
            </a:r>
            <a:endParaRPr/>
          </a:p>
        </p:txBody>
      </p:sp>
      <p:sp>
        <p:nvSpPr>
          <p:cNvPr id="208" name="Google Shape;208;p24"/>
          <p:cNvSpPr txBox="1"/>
          <p:nvPr/>
        </p:nvSpPr>
        <p:spPr>
          <a:xfrm>
            <a:off x="2834799" y="5150187"/>
            <a:ext cx="899605"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F0"/>
                </a:solidFill>
                <a:latin typeface="Trebuchet MS"/>
                <a:ea typeface="Trebuchet MS"/>
                <a:cs typeface="Trebuchet MS"/>
                <a:sym typeface="Trebuchet MS"/>
              </a:rPr>
              <a:t>Tier 2.0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768627" y="0"/>
            <a:ext cx="8603974" cy="451513"/>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70C0"/>
              </a:buClr>
              <a:buSzPct val="100000"/>
              <a:buFont typeface="Arial"/>
              <a:buNone/>
            </a:pPr>
            <a:r>
              <a:rPr lang="en-US" sz="3600" b="1">
                <a:solidFill>
                  <a:srgbClr val="0070C0"/>
                </a:solidFill>
                <a:latin typeface="Arial"/>
                <a:ea typeface="Arial"/>
                <a:cs typeface="Arial"/>
                <a:sym typeface="Arial"/>
              </a:rPr>
              <a:t>Category 2 – </a:t>
            </a:r>
            <a:r>
              <a:rPr lang="en-US" sz="3600" b="1">
                <a:solidFill>
                  <a:srgbClr val="0070C0"/>
                </a:solidFill>
                <a:latin typeface="Trebuchet MS"/>
                <a:ea typeface="Trebuchet MS"/>
                <a:cs typeface="Trebuchet MS"/>
                <a:sym typeface="Trebuchet MS"/>
              </a:rPr>
              <a:t>Attending Accredited training/event</a:t>
            </a:r>
            <a:endParaRPr sz="3600" b="1">
              <a:solidFill>
                <a:srgbClr val="0070C0"/>
              </a:solidFill>
            </a:endParaRPr>
          </a:p>
        </p:txBody>
      </p:sp>
      <p:sp>
        <p:nvSpPr>
          <p:cNvPr id="214" name="Google Shape;214;p25"/>
          <p:cNvSpPr txBox="1">
            <a:spLocks noGrp="1"/>
          </p:cNvSpPr>
          <p:nvPr>
            <p:ph type="ftr" idx="11"/>
          </p:nvPr>
        </p:nvSpPr>
        <p:spPr>
          <a:xfrm>
            <a:off x="657456" y="6201850"/>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Summary for WSHOs on SDUs Category 2 </a:t>
            </a:r>
            <a:endParaRPr/>
          </a:p>
        </p:txBody>
      </p:sp>
      <p:graphicFrame>
        <p:nvGraphicFramePr>
          <p:cNvPr id="215" name="Google Shape;215;p25"/>
          <p:cNvGraphicFramePr/>
          <p:nvPr/>
        </p:nvGraphicFramePr>
        <p:xfrm>
          <a:off x="427382" y="522972"/>
          <a:ext cx="10996000" cy="4784525"/>
        </p:xfrm>
        <a:graphic>
          <a:graphicData uri="http://schemas.openxmlformats.org/drawingml/2006/table">
            <a:tbl>
              <a:tblPr firstRow="1" bandRow="1">
                <a:noFill/>
                <a:tableStyleId>{0EE07C51-648F-4686-97BF-778E6164CC07}</a:tableStyleId>
              </a:tblPr>
              <a:tblGrid>
                <a:gridCol w="3221900">
                  <a:extLst>
                    <a:ext uri="{9D8B030D-6E8A-4147-A177-3AD203B41FA5}">
                      <a16:colId xmlns:a16="http://schemas.microsoft.com/office/drawing/2014/main" val="20000"/>
                    </a:ext>
                  </a:extLst>
                </a:gridCol>
                <a:gridCol w="7774100">
                  <a:extLst>
                    <a:ext uri="{9D8B030D-6E8A-4147-A177-3AD203B41FA5}">
                      <a16:colId xmlns:a16="http://schemas.microsoft.com/office/drawing/2014/main" val="20001"/>
                    </a:ext>
                  </a:extLst>
                </a:gridCol>
              </a:tblGrid>
              <a:tr h="418300">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66225">
                <a:tc>
                  <a:txBody>
                    <a:bodyPr/>
                    <a:lstStyle/>
                    <a:p>
                      <a:pPr marL="0" marR="0" lvl="0" indent="0" algn="l" rtl="0">
                        <a:lnSpc>
                          <a:spcPct val="100000"/>
                        </a:lnSpc>
                        <a:spcBef>
                          <a:spcPts val="0"/>
                        </a:spcBef>
                        <a:spcAft>
                          <a:spcPts val="0"/>
                        </a:spcAft>
                        <a:buClr>
                          <a:schemeClr val="dk1"/>
                        </a:buClr>
                        <a:buSzPts val="1800"/>
                        <a:buFont typeface="Trebuchet MS"/>
                        <a:buNone/>
                      </a:pPr>
                      <a:r>
                        <a:rPr lang="en-US" sz="1800"/>
                        <a:t>Category 2 – </a:t>
                      </a:r>
                      <a:endParaRPr/>
                    </a:p>
                    <a:p>
                      <a:pPr marL="0" marR="0" lvl="0" indent="0" algn="l" rtl="0">
                        <a:spcBef>
                          <a:spcPts val="0"/>
                        </a:spcBef>
                        <a:spcAft>
                          <a:spcPts val="0"/>
                        </a:spcAft>
                        <a:buNone/>
                      </a:pPr>
                      <a:r>
                        <a:rPr lang="en-US" sz="1800"/>
                        <a:t>Attend Accredited Training by CPD Board </a:t>
                      </a:r>
                      <a:endParaRPr/>
                    </a:p>
                    <a:p>
                      <a:pPr marL="0" marR="0" lvl="0" indent="0" algn="l" rtl="0">
                        <a:spcBef>
                          <a:spcPts val="0"/>
                        </a:spcBef>
                        <a:spcAft>
                          <a:spcPts val="0"/>
                        </a:spcAft>
                        <a:buNone/>
                      </a:pPr>
                      <a:r>
                        <a:rPr lang="en-US" sz="1800"/>
                        <a:t>No Cap on SDUs</a:t>
                      </a:r>
                      <a:endParaRPr/>
                    </a:p>
                    <a:p>
                      <a:pPr marL="0" marR="0" lvl="0" indent="0" algn="l" rtl="0">
                        <a:spcBef>
                          <a:spcPts val="0"/>
                        </a:spcBef>
                        <a:spcAft>
                          <a:spcPts val="0"/>
                        </a:spcAft>
                        <a:buNone/>
                      </a:pP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For details : log in to https://www.mom.gov.sg/workplace-safety-and-health/wsh-professionals/workplace-safety-and-health-officer/renew-a-registration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spcBef>
                          <a:spcPts val="0"/>
                        </a:spcBef>
                        <a:spcAft>
                          <a:spcPts val="0"/>
                        </a:spcAft>
                        <a:buClr>
                          <a:schemeClr val="dk1"/>
                        </a:buClr>
                        <a:buSzPts val="1800"/>
                        <a:buFont typeface="Arial"/>
                        <a:buChar char="•"/>
                      </a:pPr>
                      <a:r>
                        <a:rPr lang="en-US" sz="1800" b="0" i="0">
                          <a:solidFill>
                            <a:schemeClr val="dk1"/>
                          </a:solidFill>
                          <a:latin typeface="Trebuchet MS"/>
                          <a:ea typeface="Trebuchet MS"/>
                          <a:cs typeface="Trebuchet MS"/>
                          <a:sym typeface="Trebuchet MS"/>
                        </a:rPr>
                        <a:t>Only SDUs approved by the CPD Board with a valid CPD approval code will be accepted.</a:t>
                      </a:r>
                      <a:endParaRPr/>
                    </a:p>
                    <a:p>
                      <a:pPr marL="285750" marR="0" lvl="0" indent="-285750" algn="l" rtl="0">
                        <a:lnSpc>
                          <a:spcPct val="100000"/>
                        </a:lnSpc>
                        <a:spcBef>
                          <a:spcPts val="0"/>
                        </a:spcBef>
                        <a:spcAft>
                          <a:spcPts val="0"/>
                        </a:spcAft>
                        <a:buClr>
                          <a:schemeClr val="dk1"/>
                        </a:buClr>
                        <a:buSzPts val="1800"/>
                        <a:buFont typeface="Arial"/>
                        <a:buChar char="•"/>
                      </a:pPr>
                      <a:r>
                        <a:rPr lang="en-US" sz="1800"/>
                        <a:t>For 2023 &amp; 2024 courses, Check SISO website for training/activities accredited by CPD Board</a:t>
                      </a:r>
                      <a:endParaRPr sz="1800" b="0" i="0">
                        <a:solidFill>
                          <a:schemeClr val="dk1"/>
                        </a:solidFill>
                        <a:latin typeface="Trebuchet MS"/>
                        <a:ea typeface="Trebuchet MS"/>
                        <a:cs typeface="Trebuchet MS"/>
                        <a:sym typeface="Trebuchet MS"/>
                      </a:endParaRPr>
                    </a:p>
                    <a:p>
                      <a:pPr marL="285750" marR="0" lvl="0" indent="-285750" algn="l" rtl="0">
                        <a:spcBef>
                          <a:spcPts val="0"/>
                        </a:spcBef>
                        <a:spcAft>
                          <a:spcPts val="0"/>
                        </a:spcAft>
                        <a:buClr>
                          <a:schemeClr val="dk1"/>
                        </a:buClr>
                        <a:buSzPts val="1800"/>
                        <a:buFont typeface="Arial"/>
                        <a:buChar char="•"/>
                      </a:pPr>
                      <a:r>
                        <a:rPr lang="en-US" sz="1800" b="0" i="0">
                          <a:solidFill>
                            <a:schemeClr val="dk1"/>
                          </a:solidFill>
                          <a:latin typeface="Trebuchet MS"/>
                          <a:ea typeface="Trebuchet MS"/>
                          <a:cs typeface="Trebuchet MS"/>
                          <a:sym typeface="Trebuchet MS"/>
                        </a:rPr>
                        <a:t>Check or submit SDUs</a:t>
                      </a:r>
                      <a:endParaRPr sz="1800"/>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Trebuchet MS"/>
                          <a:ea typeface="Trebuchet MS"/>
                          <a:cs typeface="Trebuchet MS"/>
                          <a:sym typeface="Trebuchet MS"/>
                        </a:rPr>
                        <a:t>You can </a:t>
                      </a:r>
                      <a:r>
                        <a:rPr lang="en-US" sz="1800" b="1" i="0" u="sng" strike="noStrike" cap="none">
                          <a:solidFill>
                            <a:schemeClr val="hlink"/>
                          </a:solidFill>
                          <a:latin typeface="Trebuchet MS"/>
                          <a:ea typeface="Trebuchet MS"/>
                          <a:cs typeface="Trebuchet MS"/>
                          <a:sym typeface="Trebuchet MS"/>
                          <a:hlinkClick r:id="rId3"/>
                        </a:rPr>
                        <a:t>log in to check your current SDUs or submit new SDUs</a:t>
                      </a:r>
                      <a:r>
                        <a:rPr lang="en-US" sz="1800" b="0" i="0" u="none" strike="noStrike" cap="none">
                          <a:solidFill>
                            <a:schemeClr val="dk1"/>
                          </a:solidFill>
                          <a:latin typeface="Trebuchet MS"/>
                          <a:ea typeface="Trebuchet MS"/>
                          <a:cs typeface="Trebuchet MS"/>
                          <a:sym typeface="Trebuchet MS"/>
                        </a:rPr>
                        <a:t>.</a:t>
                      </a:r>
                      <a:endParaRPr/>
                    </a:p>
                    <a:p>
                      <a:pPr marL="285750" marR="0" lvl="0" indent="-285750" algn="l" rtl="0">
                        <a:spcBef>
                          <a:spcPts val="0"/>
                        </a:spcBef>
                        <a:spcAft>
                          <a:spcPts val="0"/>
                        </a:spcAft>
                        <a:buClr>
                          <a:schemeClr val="dk1"/>
                        </a:buClr>
                        <a:buSzPts val="1800"/>
                        <a:buFont typeface="Arial"/>
                        <a:buChar char="•"/>
                      </a:pPr>
                      <a:r>
                        <a:rPr lang="en-US" sz="1800"/>
                        <a:t>MOM will update their website monthly on Approved courses provided by the CPD Board. </a:t>
                      </a:r>
                      <a:endParaRPr/>
                    </a:p>
                    <a:p>
                      <a:pPr marL="285750" marR="0" lvl="0" indent="-285750" algn="l" rtl="0">
                        <a:spcBef>
                          <a:spcPts val="0"/>
                        </a:spcBef>
                        <a:spcAft>
                          <a:spcPts val="0"/>
                        </a:spcAft>
                        <a:buClr>
                          <a:schemeClr val="dk1"/>
                        </a:buClr>
                        <a:buSzPts val="1800"/>
                        <a:buFont typeface="Arial"/>
                        <a:buChar char="•"/>
                      </a:pPr>
                      <a:r>
                        <a:rPr lang="en-US" sz="1800"/>
                        <a:t>Any Accredited courses claimed by Training Provider not found in MOM’s SDUs portal, please check with the training provider.</a:t>
                      </a:r>
                      <a:endParaRPr/>
                    </a:p>
                    <a:p>
                      <a:pPr marL="285750" marR="0" lvl="0" indent="-285750" algn="l" rtl="0">
                        <a:spcBef>
                          <a:spcPts val="0"/>
                        </a:spcBef>
                        <a:spcAft>
                          <a:spcPts val="0"/>
                        </a:spcAft>
                        <a:buClr>
                          <a:schemeClr val="dk1"/>
                        </a:buClr>
                        <a:buSzPts val="1800"/>
                        <a:buFont typeface="Arial"/>
                        <a:buChar char="•"/>
                      </a:pPr>
                      <a:r>
                        <a:rPr lang="en-US" sz="1800"/>
                        <a:t>Any issue not resolved by the training provider, submit the feedback to MOM. </a:t>
                      </a:r>
                      <a:r>
                        <a:rPr lang="en-US" sz="1400"/>
                        <a:t>https://service2.mom.gov.sg/efeedback/Forms/eFeedbackWithReferrer.aspx?option=25</a:t>
                      </a:r>
                      <a:endParaRPr/>
                    </a:p>
                    <a:p>
                      <a:pPr marL="285750" marR="0" lvl="0" indent="-285750" algn="l" rtl="0">
                        <a:spcBef>
                          <a:spcPts val="0"/>
                        </a:spcBef>
                        <a:spcAft>
                          <a:spcPts val="0"/>
                        </a:spcAft>
                        <a:buClr>
                          <a:schemeClr val="dk1"/>
                        </a:buClr>
                        <a:buSzPts val="1800"/>
                        <a:buFont typeface="Arial"/>
                        <a:buChar char="•"/>
                      </a:pPr>
                      <a:r>
                        <a:rPr lang="en-US" sz="1800"/>
                        <a:t>CPD Board only liaise with training providers and MOM to ensure efficient running of the CPD system.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6" name="Google Shape;216;p25"/>
          <p:cNvSpPr txBox="1"/>
          <p:nvPr/>
        </p:nvSpPr>
        <p:spPr>
          <a:xfrm>
            <a:off x="427382" y="5492012"/>
            <a:ext cx="10995992"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Courses Accredited with SDUs must have  </a:t>
            </a:r>
            <a:r>
              <a:rPr lang="en-US" sz="2000" b="1">
                <a:solidFill>
                  <a:srgbClr val="6C911C"/>
                </a:solidFill>
                <a:latin typeface="Trebuchet MS"/>
                <a:ea typeface="Trebuchet MS"/>
                <a:cs typeface="Trebuchet MS"/>
                <a:sym typeface="Trebuchet MS"/>
              </a:rPr>
              <a:t>CPD Code and SDUs indicated on the certificate</a:t>
            </a:r>
            <a:r>
              <a:rPr lang="en-US" sz="2000">
                <a:solidFill>
                  <a:schemeClr val="dk1"/>
                </a:solidFill>
                <a:latin typeface="Trebuchet MS"/>
                <a:ea typeface="Trebuchet MS"/>
                <a:cs typeface="Trebuchet MS"/>
                <a:sym typeface="Trebuchet MS"/>
              </a:rPr>
              <a:t>. If not, then the course/training is NOT accredited for SDUs. </a:t>
            </a:r>
            <a:endParaRPr sz="20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title"/>
          </p:nvPr>
        </p:nvSpPr>
        <p:spPr>
          <a:xfrm>
            <a:off x="738809" y="27195"/>
            <a:ext cx="10502348" cy="58903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B0F0"/>
              </a:buClr>
              <a:buSzPts val="3200"/>
              <a:buFont typeface="Trebuchet MS"/>
              <a:buNone/>
            </a:pPr>
            <a:r>
              <a:rPr lang="en-US" sz="3200" b="1">
                <a:solidFill>
                  <a:srgbClr val="00B0F0"/>
                </a:solidFill>
              </a:rPr>
              <a:t>Check these on the Brochure and Certificate</a:t>
            </a:r>
            <a:endParaRPr/>
          </a:p>
        </p:txBody>
      </p:sp>
      <p:sp>
        <p:nvSpPr>
          <p:cNvPr id="222" name="Google Shape;222;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Quick Summary for WSHOs on SDUs Category 2 </a:t>
            </a:r>
            <a:endParaRPr/>
          </a:p>
        </p:txBody>
      </p:sp>
      <p:pic>
        <p:nvPicPr>
          <p:cNvPr id="223" name="Google Shape;223;p26"/>
          <p:cNvPicPr preferRelativeResize="0"/>
          <p:nvPr/>
        </p:nvPicPr>
        <p:blipFill rotWithShape="1">
          <a:blip r:embed="rId3">
            <a:alphaModFix/>
          </a:blip>
          <a:srcRect/>
          <a:stretch/>
        </p:blipFill>
        <p:spPr>
          <a:xfrm>
            <a:off x="5383308" y="1185768"/>
            <a:ext cx="5762153" cy="4098216"/>
          </a:xfrm>
          <a:prstGeom prst="rect">
            <a:avLst/>
          </a:prstGeom>
          <a:noFill/>
          <a:ln>
            <a:noFill/>
          </a:ln>
        </p:spPr>
      </p:pic>
      <p:pic>
        <p:nvPicPr>
          <p:cNvPr id="224" name="Google Shape;224;p26"/>
          <p:cNvPicPr preferRelativeResize="0"/>
          <p:nvPr/>
        </p:nvPicPr>
        <p:blipFill rotWithShape="1">
          <a:blip r:embed="rId4">
            <a:alphaModFix/>
          </a:blip>
          <a:srcRect/>
          <a:stretch/>
        </p:blipFill>
        <p:spPr>
          <a:xfrm>
            <a:off x="220080" y="3667522"/>
            <a:ext cx="2940564" cy="3053953"/>
          </a:xfrm>
          <a:prstGeom prst="rect">
            <a:avLst/>
          </a:prstGeom>
          <a:noFill/>
          <a:ln>
            <a:noFill/>
          </a:ln>
        </p:spPr>
      </p:pic>
      <p:pic>
        <p:nvPicPr>
          <p:cNvPr id="225" name="Google Shape;225;p26"/>
          <p:cNvPicPr preferRelativeResize="0"/>
          <p:nvPr/>
        </p:nvPicPr>
        <p:blipFill rotWithShape="1">
          <a:blip r:embed="rId5">
            <a:alphaModFix/>
          </a:blip>
          <a:srcRect/>
          <a:stretch/>
        </p:blipFill>
        <p:spPr>
          <a:xfrm>
            <a:off x="934279" y="889176"/>
            <a:ext cx="1957576" cy="2813361"/>
          </a:xfrm>
          <a:prstGeom prst="rect">
            <a:avLst/>
          </a:prstGeom>
          <a:noFill/>
          <a:ln>
            <a:noFill/>
          </a:ln>
        </p:spPr>
      </p:pic>
      <p:sp>
        <p:nvSpPr>
          <p:cNvPr id="226" name="Google Shape;226;p26"/>
          <p:cNvSpPr/>
          <p:nvPr/>
        </p:nvSpPr>
        <p:spPr>
          <a:xfrm>
            <a:off x="6698974" y="2454965"/>
            <a:ext cx="3309730" cy="974035"/>
          </a:xfrm>
          <a:prstGeom prst="ellipse">
            <a:avLst/>
          </a:prstGeom>
          <a:noFill/>
          <a:ln w="57150" cap="flat" cmpd="sng">
            <a:solidFill>
              <a:srgbClr val="3C51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27" name="Google Shape;227;p26"/>
          <p:cNvSpPr/>
          <p:nvPr/>
        </p:nvSpPr>
        <p:spPr>
          <a:xfrm>
            <a:off x="189060" y="2260841"/>
            <a:ext cx="3309730" cy="974035"/>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28" name="Google Shape;228;p26"/>
          <p:cNvSpPr/>
          <p:nvPr/>
        </p:nvSpPr>
        <p:spPr>
          <a:xfrm>
            <a:off x="6793395" y="3424013"/>
            <a:ext cx="3120887" cy="487017"/>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29" name="Google Shape;229;p26"/>
          <p:cNvSpPr/>
          <p:nvPr/>
        </p:nvSpPr>
        <p:spPr>
          <a:xfrm>
            <a:off x="4843670" y="4698197"/>
            <a:ext cx="2940564" cy="585787"/>
          </a:xfrm>
          <a:prstGeom prst="ellipse">
            <a:avLst/>
          </a:prstGeom>
          <a:noFill/>
          <a:ln w="57150" cap="flat" cmpd="sng">
            <a:solidFill>
              <a:srgbClr val="6C91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0" name="Google Shape;230;p26"/>
          <p:cNvSpPr/>
          <p:nvPr/>
        </p:nvSpPr>
        <p:spPr>
          <a:xfrm>
            <a:off x="0" y="5764696"/>
            <a:ext cx="3498790" cy="591654"/>
          </a:xfrm>
          <a:prstGeom prst="ellipse">
            <a:avLst/>
          </a:prstGeom>
          <a:noFill/>
          <a:ln w="57150" cap="flat" cmpd="sng">
            <a:solidFill>
              <a:srgbClr val="6C91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231" name="Google Shape;231;p26"/>
          <p:cNvCxnSpPr/>
          <p:nvPr/>
        </p:nvCxnSpPr>
        <p:spPr>
          <a:xfrm>
            <a:off x="3597965" y="2941982"/>
            <a:ext cx="2812774" cy="576470"/>
          </a:xfrm>
          <a:prstGeom prst="straightConnector1">
            <a:avLst/>
          </a:prstGeom>
          <a:noFill/>
          <a:ln w="57150" cap="flat" cmpd="sng">
            <a:solidFill>
              <a:srgbClr val="FF0000"/>
            </a:solidFill>
            <a:prstDash val="solid"/>
            <a:round/>
            <a:headEnd type="triangle" w="med" len="med"/>
            <a:tailEnd type="triangle" w="med" len="med"/>
          </a:ln>
        </p:spPr>
      </p:cxnSp>
      <p:cxnSp>
        <p:nvCxnSpPr>
          <p:cNvPr id="232" name="Google Shape;232;p26"/>
          <p:cNvCxnSpPr/>
          <p:nvPr/>
        </p:nvCxnSpPr>
        <p:spPr>
          <a:xfrm rot="10800000" flipH="1">
            <a:off x="3588026" y="5194498"/>
            <a:ext cx="1255644" cy="767944"/>
          </a:xfrm>
          <a:prstGeom prst="straightConnector1">
            <a:avLst/>
          </a:prstGeom>
          <a:noFill/>
          <a:ln w="57150" cap="flat" cmpd="sng">
            <a:solidFill>
              <a:srgbClr val="0070C0"/>
            </a:solidFill>
            <a:prstDash val="solid"/>
            <a:round/>
            <a:headEnd type="triangle" w="med" len="med"/>
            <a:tailEnd type="triangle" w="med" len="med"/>
          </a:ln>
        </p:spPr>
      </p:cxnSp>
      <p:sp>
        <p:nvSpPr>
          <p:cNvPr id="233" name="Google Shape;233;p26"/>
          <p:cNvSpPr/>
          <p:nvPr/>
        </p:nvSpPr>
        <p:spPr>
          <a:xfrm>
            <a:off x="5450172" y="1367634"/>
            <a:ext cx="960567" cy="878310"/>
          </a:xfrm>
          <a:prstGeom prst="ellipse">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4" name="Google Shape;234;p26"/>
          <p:cNvSpPr/>
          <p:nvPr/>
        </p:nvSpPr>
        <p:spPr>
          <a:xfrm>
            <a:off x="891209" y="879453"/>
            <a:ext cx="960567" cy="878310"/>
          </a:xfrm>
          <a:prstGeom prst="ellipse">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5" name="Google Shape;235;p26"/>
          <p:cNvSpPr txBox="1"/>
          <p:nvPr/>
        </p:nvSpPr>
        <p:spPr>
          <a:xfrm>
            <a:off x="3073922" y="589550"/>
            <a:ext cx="627530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Organiser : Singapore Institution of Safety Officers ( CDP/003/……)</a:t>
            </a:r>
            <a:endParaRPr/>
          </a:p>
        </p:txBody>
      </p:sp>
      <p:sp>
        <p:nvSpPr>
          <p:cNvPr id="236" name="Google Shape;236;p26"/>
          <p:cNvSpPr txBox="1"/>
          <p:nvPr/>
        </p:nvSpPr>
        <p:spPr>
          <a:xfrm>
            <a:off x="5383308" y="5518357"/>
            <a:ext cx="6357515" cy="923330"/>
          </a:xfrm>
          <a:prstGeom prst="rect">
            <a:avLst/>
          </a:prstGeom>
          <a:solidFill>
            <a:srgbClr val="EAE6DB"/>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If you have attended this SISO conference and did not receive your certificate, please email </a:t>
            </a:r>
            <a:r>
              <a:rPr lang="en-US" sz="1800" u="sng">
                <a:solidFill>
                  <a:schemeClr val="hlink"/>
                </a:solidFill>
                <a:latin typeface="Trebuchet MS"/>
                <a:ea typeface="Trebuchet MS"/>
                <a:cs typeface="Trebuchet MS"/>
                <a:sym typeface="Trebuchet MS"/>
                <a:hlinkClick r:id="rId6"/>
              </a:rPr>
              <a:t>admin@siso.org.sg</a:t>
            </a:r>
            <a:r>
              <a:rPr lang="en-US" sz="1800">
                <a:solidFill>
                  <a:schemeClr val="dk1"/>
                </a:solidFill>
                <a:latin typeface="Trebuchet MS"/>
                <a:ea typeface="Trebuchet MS"/>
                <a:cs typeface="Trebuchet MS"/>
                <a:sym typeface="Trebuchet MS"/>
              </a:rPr>
              <a:t>     ( subject : SISO Conference 2023 Certificate ) </a:t>
            </a:r>
            <a:endParaRPr/>
          </a:p>
        </p:txBody>
      </p:sp>
      <p:cxnSp>
        <p:nvCxnSpPr>
          <p:cNvPr id="237" name="Google Shape;237;p26"/>
          <p:cNvCxnSpPr/>
          <p:nvPr/>
        </p:nvCxnSpPr>
        <p:spPr>
          <a:xfrm rot="10800000">
            <a:off x="4452663" y="986014"/>
            <a:ext cx="745502" cy="809957"/>
          </a:xfrm>
          <a:prstGeom prst="straightConnector1">
            <a:avLst/>
          </a:prstGeom>
          <a:noFill/>
          <a:ln w="12700" cap="rnd" cmpd="sng">
            <a:solidFill>
              <a:schemeClr val="accent1"/>
            </a:solidFill>
            <a:prstDash val="solid"/>
            <a:round/>
            <a:headEnd type="none" w="sm" len="sm"/>
            <a:tailEnd type="triangle" w="med" len="med"/>
          </a:ln>
        </p:spPr>
      </p:cxnSp>
      <p:cxnSp>
        <p:nvCxnSpPr>
          <p:cNvPr id="238" name="Google Shape;238;p26"/>
          <p:cNvCxnSpPr>
            <a:endCxn id="235" idx="1"/>
          </p:cNvCxnSpPr>
          <p:nvPr/>
        </p:nvCxnSpPr>
        <p:spPr>
          <a:xfrm rot="10800000" flipH="1">
            <a:off x="1328522" y="774216"/>
            <a:ext cx="1745400" cy="233700"/>
          </a:xfrm>
          <a:prstGeom prst="straightConnector1">
            <a:avLst/>
          </a:prstGeom>
          <a:noFill/>
          <a:ln w="12700" cap="rnd" cmpd="sng">
            <a:solidFill>
              <a:schemeClr val="accent1"/>
            </a:solidFill>
            <a:prstDash val="solid"/>
            <a:round/>
            <a:headEnd type="none" w="sm" len="sm"/>
            <a:tailEnd type="triangle" w="med" len="med"/>
          </a:ln>
        </p:spPr>
      </p:cxnSp>
      <p:sp>
        <p:nvSpPr>
          <p:cNvPr id="239" name="Google Shape;239;p26"/>
          <p:cNvSpPr txBox="1"/>
          <p:nvPr/>
        </p:nvSpPr>
        <p:spPr>
          <a:xfrm>
            <a:off x="3525189" y="4997532"/>
            <a:ext cx="11047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CPD Code</a:t>
            </a:r>
            <a:endParaRPr/>
          </a:p>
        </p:txBody>
      </p:sp>
      <p:sp>
        <p:nvSpPr>
          <p:cNvPr id="240" name="Google Shape;240;p26"/>
          <p:cNvSpPr txBox="1"/>
          <p:nvPr/>
        </p:nvSpPr>
        <p:spPr>
          <a:xfrm>
            <a:off x="159782" y="580252"/>
            <a:ext cx="1197099" cy="369332"/>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rebuchet MS"/>
                <a:ea typeface="Trebuchet MS"/>
                <a:cs typeface="Trebuchet MS"/>
                <a:sym typeface="Trebuchet MS"/>
              </a:rPr>
              <a:t>Brochure</a:t>
            </a:r>
            <a:endParaRPr sz="1800">
              <a:solidFill>
                <a:schemeClr val="dk1"/>
              </a:solidFill>
              <a:latin typeface="Trebuchet MS"/>
              <a:ea typeface="Trebuchet MS"/>
              <a:cs typeface="Trebuchet MS"/>
              <a:sym typeface="Trebuchet MS"/>
            </a:endParaRPr>
          </a:p>
        </p:txBody>
      </p:sp>
      <p:sp>
        <p:nvSpPr>
          <p:cNvPr id="241" name="Google Shape;241;p26"/>
          <p:cNvSpPr txBox="1"/>
          <p:nvPr/>
        </p:nvSpPr>
        <p:spPr>
          <a:xfrm>
            <a:off x="5213640" y="986014"/>
            <a:ext cx="1485334" cy="38162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rebuchet MS"/>
                <a:ea typeface="Trebuchet MS"/>
                <a:cs typeface="Trebuchet MS"/>
                <a:sym typeface="Trebuchet MS"/>
              </a:rPr>
              <a:t>Certificate</a:t>
            </a:r>
            <a:endParaRPr sz="1800">
              <a:solidFill>
                <a:schemeClr val="dk1"/>
              </a:solidFill>
              <a:latin typeface="Trebuchet MS"/>
              <a:ea typeface="Trebuchet MS"/>
              <a:cs typeface="Trebuchet MS"/>
              <a:sym typeface="Trebuchet MS"/>
            </a:endParaRPr>
          </a:p>
        </p:txBody>
      </p:sp>
      <p:pic>
        <p:nvPicPr>
          <p:cNvPr id="242" name="Google Shape;242;p26"/>
          <p:cNvPicPr preferRelativeResize="0"/>
          <p:nvPr/>
        </p:nvPicPr>
        <p:blipFill rotWithShape="1">
          <a:blip r:embed="rId7">
            <a:alphaModFix/>
          </a:blip>
          <a:srcRect l="589" t="45617" r="-589" b="27727"/>
          <a:stretch/>
        </p:blipFill>
        <p:spPr>
          <a:xfrm>
            <a:off x="58065" y="6458744"/>
            <a:ext cx="5061964" cy="291440"/>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1994</Words>
  <Application>Microsoft Office PowerPoint</Application>
  <PresentationFormat>Widescreen</PresentationFormat>
  <Paragraphs>173</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Candara</vt:lpstr>
      <vt:lpstr>Meddon</vt:lpstr>
      <vt:lpstr>Arial</vt:lpstr>
      <vt:lpstr>Helvetica Neue</vt:lpstr>
      <vt:lpstr>PT Sans</vt:lpstr>
      <vt:lpstr>Open Sans</vt:lpstr>
      <vt:lpstr>Trebuchet MS</vt:lpstr>
      <vt:lpstr>Calibri</vt:lpstr>
      <vt:lpstr>Noto Sans Symbols</vt:lpstr>
      <vt:lpstr>Facet</vt:lpstr>
      <vt:lpstr>Update on CPD for WSHOs  on SDUs for Category 2</vt:lpstr>
      <vt:lpstr>Contents</vt:lpstr>
      <vt:lpstr>Requirement for WSHO License Renewal </vt:lpstr>
      <vt:lpstr>SDU Categories under Revised SDU Framework</vt:lpstr>
      <vt:lpstr>Category 1 – WSH Practice </vt:lpstr>
      <vt:lpstr>PowerPoint Presentation</vt:lpstr>
      <vt:lpstr>Category 2 – Attending Accredited training/event</vt:lpstr>
      <vt:lpstr>Category 2 – Attending Accredited training/event</vt:lpstr>
      <vt:lpstr>Check these on the Brochure and Certificate</vt:lpstr>
      <vt:lpstr>Each time, you receive your certificate, please log in MOM portal </vt:lpstr>
      <vt:lpstr>Category 2 – Check for Accredited courses</vt:lpstr>
      <vt:lpstr>Key information on the CPD Code  </vt:lpstr>
      <vt:lpstr>Your Certificate must have the following information </vt:lpstr>
      <vt:lpstr>What you may want to do …. </vt:lpstr>
      <vt:lpstr>Q&amp;A</vt:lpstr>
      <vt:lpstr>Q&amp;A</vt:lpstr>
      <vt:lpstr>How are the SDUs calculated, evaluated and accepted for renewal?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CPD for WSHOs  on SDUs for Category 2</dc:title>
  <cp:lastModifiedBy>Hannah Kok</cp:lastModifiedBy>
  <cp:revision>1</cp:revision>
  <dcterms:modified xsi:type="dcterms:W3CDTF">2024-04-01T09:53:19Z</dcterms:modified>
</cp:coreProperties>
</file>